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71" r:id="rId2"/>
    <p:sldId id="286" r:id="rId3"/>
    <p:sldId id="280" r:id="rId4"/>
    <p:sldId id="284" r:id="rId5"/>
    <p:sldId id="267" r:id="rId6"/>
    <p:sldId id="278" r:id="rId7"/>
    <p:sldId id="269" r:id="rId8"/>
    <p:sldId id="270" r:id="rId9"/>
    <p:sldId id="281" r:id="rId10"/>
    <p:sldId id="282" r:id="rId11"/>
    <p:sldId id="283" r:id="rId12"/>
    <p:sldId id="285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Black" panose="02000000000000000000" pitchFamily="2" charset="0"/>
      <p:bold r:id="rId25"/>
      <p:boldItalic r:id="rId26"/>
    </p:embeddedFont>
    <p:embeddedFont>
      <p:font typeface="Roboto Light" panose="02000000000000000000" pitchFamily="2" charset="0"/>
      <p:regular r:id="rId27"/>
      <p:italic r:id="rId2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D271"/>
    <a:srgbClr val="08A652"/>
    <a:srgbClr val="00B050"/>
    <a:srgbClr val="73D569"/>
    <a:srgbClr val="39C989"/>
    <a:srgbClr val="7DD763"/>
    <a:srgbClr val="B1E8B8"/>
    <a:srgbClr val="1FB7A6"/>
    <a:srgbClr val="1EAFAF"/>
    <a:srgbClr val="20BA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5" autoAdjust="0"/>
    <p:restoredTop sz="92408" autoAdjust="0"/>
  </p:normalViewPr>
  <p:slideViewPr>
    <p:cSldViewPr snapToGrid="0">
      <p:cViewPr>
        <p:scale>
          <a:sx n="66" d="100"/>
          <a:sy n="66" d="100"/>
        </p:scale>
        <p:origin x="1752" y="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729FB2-B90D-4EB5-94CB-5FFDA6549983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D4105-F698-4296-8A09-522BD51DBC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7202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D4105-F698-4296-8A09-522BD51DBC8E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12138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D4105-F698-4296-8A09-522BD51DBC8E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81374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D4105-F698-4296-8A09-522BD51DBC8E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1327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D4105-F698-4296-8A09-522BD51DBC8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229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D4105-F698-4296-8A09-522BD51DBC8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1968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D4105-F698-4296-8A09-522BD51DBC8E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3261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D4105-F698-4296-8A09-522BD51DBC8E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5472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D4105-F698-4296-8A09-522BD51DBC8E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1687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D4105-F698-4296-8A09-522BD51DBC8E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19802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D4105-F698-4296-8A09-522BD51DBC8E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0547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D4105-F698-4296-8A09-522BD51DBC8E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994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8DEA97-B871-46C3-88BC-FA8058DECC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6C9F76-3306-4CF0-9DE7-D62EA958A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0FCDDA-FEFD-40FD-8859-0BDAD72CC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F8A80B-0895-47C8-931E-16E9CA7B5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090015-1FFD-4688-A8B8-AD2033F56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6241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129822-A112-461C-8852-D223D408E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0AD371E-2473-49B4-A1D4-8DEF709B5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7C0C3D-F7C2-413B-98A0-146A0202C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CE6695-66DC-48E5-91F3-6127FBDE5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63A24C7-CFF6-441E-9956-91A8C368F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499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54970A3-60BA-4C30-B4D0-AAF2042BF3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6B9F0BF-F7D4-44FF-B448-38EF5255B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535C8C5-384A-4643-B6C5-A6E155E72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68043AA-1A1A-477D-8BBF-524552FE7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FF20B9-3B06-4CA9-953F-2DEB62847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7628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DC9813-407C-4D17-ACCC-08FAC2FBE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257A5B-D2AE-44CD-97EF-78523E162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E6B75A-48EE-444B-941A-ADC4C90E4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93DF40-2BAF-4CC8-BCA1-C194FD38C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6CE104-F473-4481-A7DC-93F4EF94B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5673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93B630-A505-41D3-A22D-022DFF2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350D17D-2499-44BE-9E0B-C9BAD64581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E8DC69-6DE1-48B4-AB02-6BC95C379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62029A-C072-46B9-956E-AF2F1770F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A9D546B-A1CE-4AB2-9293-8550BB28B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4122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BA1F77-17BF-4988-BC10-AE4E457A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3179D8-A340-47EA-B74E-8CF7FE4C7D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8AF722C-F938-4E16-ABD7-985C06D1E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9764945-1E77-4FF3-8837-566D175E2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A434AEA-867F-4900-BCBA-8E3132C26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C97A69-3770-4A86-B493-274838031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9564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200B7D-EE74-4EB0-B854-A1ED984A1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BD73BC-93A4-4913-B0C0-268EDB4C3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D889A85-D3BD-44E6-94D3-39852FA52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B8A38DC-9027-4EDA-ABB1-B2282C2B04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F0EBE9C-6837-405F-B7E6-DA7759BE56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EB745AC-CE0B-44D9-B578-E5312BB3D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6475530-D5C3-4407-8A0F-53BC7B9BE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F2DCC29-C2F9-441B-A7EF-2B138FF6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3031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0E9BC1-C576-4148-B1B3-638E1DAEC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6A01C9E-1004-4487-AAA3-68156973A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4D880E5-8E4D-4B1B-8BAA-146D32001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BDE4578-85DB-41DC-A0A3-01E15BF15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4192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EF8333A-48BA-46ED-8427-2420F34F0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3AFD2CE-CC13-4444-90B7-612139C60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D14D72A-A602-48C2-B2BD-FFA8DEADF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8896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6D1C0F-3A2C-4849-A18E-62312D3A2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C34944-E734-482B-B114-5538DEA29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854CB26-276A-4C40-9B19-7F0BDD58D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62A591E-5EBD-4DFF-B6DF-DBF19C993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80FAFE9-0A2C-46CA-9F4E-700069DD5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A2A7AD-9BF2-4184-987F-F66C3BE4D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1434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4FCF81-0B34-4651-BB72-404FACBC1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7C2C5B8-D22C-45CA-9972-6A1F76217C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100934C-8D8A-494B-8628-563E5714E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143041-5EFC-4A02-9C15-46729A6E1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67FADFC-F23B-4209-954C-C8C7F0179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B12A20-50A8-4CFA-9F24-0E0CB8D7E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6487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BC15F-0B70-4132-88A7-DA88AF73A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C2894AD-449C-49B5-89C6-3F8FD3ACD9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CB02B15-9B51-49CF-974F-3F8419AA5E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FA497-5062-49E5-8A5F-AF38BA6C4BA2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CEB68F-65E5-4F8C-ABE5-E149A8F5D7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CA7D9E2-3F09-4316-9989-B1752DA52D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A2D599-9862-4582-B2E8-F2F4BC39FE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14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hyperlink" Target="https://cbr.ru/Collection/Collection/File/49218/review_insure_24Q1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s://cbr.ru/Collection/Collection/File/49218/review_insure_24Q1.pdf" TargetMode="External"/><Relationship Id="rId7" Type="http://schemas.openxmlformats.org/officeDocument/2006/relationships/hyperlink" Target="https://www.rbc.ru/quote/news/article/67e106d39a79475bf5a3591d?ysclid=m8oup67td4788264129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br.ru/Collection/Collection/File/49218/review_insure_24Q1.pdf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google.com/spreadsheets/d/1aAt4svhExSpQOkAxLF-WjEzwQEEwL2c_/edit?gid=1614948728#gid=1614948728" TargetMode="External"/><Relationship Id="rId5" Type="http://schemas.openxmlformats.org/officeDocument/2006/relationships/hyperlink" Target="https://colab.research.google.com/drive/1D_ksq8VL2mzn-qnU5Pihc2w_dD4_0Nk5#scrollTo=gFMeT3yEt-7l" TargetMode="External"/><Relationship Id="rId4" Type="http://schemas.openxmlformats.org/officeDocument/2006/relationships/image" Target="../media/image14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3A522C9-17C9-45EF-A808-906E0004F2CC}"/>
              </a:ext>
            </a:extLst>
          </p:cNvPr>
          <p:cNvSpPr/>
          <p:nvPr/>
        </p:nvSpPr>
        <p:spPr>
          <a:xfrm>
            <a:off x="0" y="-4368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BF955BD-8F5F-45F4-8769-8F3077A97CEF}"/>
              </a:ext>
            </a:extLst>
          </p:cNvPr>
          <p:cNvSpPr txBox="1"/>
          <p:nvPr/>
        </p:nvSpPr>
        <p:spPr>
          <a:xfrm>
            <a:off x="638150" y="5765310"/>
            <a:ext cx="3352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Changellenge</a:t>
            </a:r>
            <a:r>
              <a:rPr lang="en-US" sz="2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 CUP IT 2025</a:t>
            </a:r>
            <a:endParaRPr lang="ru-RU" sz="20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535CE4-08F6-4078-820B-963A1398F479}"/>
              </a:ext>
            </a:extLst>
          </p:cNvPr>
          <p:cNvSpPr txBox="1"/>
          <p:nvPr/>
        </p:nvSpPr>
        <p:spPr>
          <a:xfrm>
            <a:off x="638150" y="5057424"/>
            <a:ext cx="48123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Команда </a:t>
            </a:r>
            <a:r>
              <a:rPr lang="en-US" sz="4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Trinity</a:t>
            </a:r>
            <a:endParaRPr lang="ru-RU" sz="40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D28CA9FA-BB7A-4858-A9CA-29F97E3B71F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00"/>
          <a:stretch/>
        </p:blipFill>
        <p:spPr>
          <a:xfrm>
            <a:off x="638150" y="926290"/>
            <a:ext cx="3514853" cy="9073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8BDD7EA-EDD8-4A68-9E0C-46152A429907}"/>
              </a:ext>
            </a:extLst>
          </p:cNvPr>
          <p:cNvSpPr txBox="1"/>
          <p:nvPr/>
        </p:nvSpPr>
        <p:spPr>
          <a:xfrm>
            <a:off x="638150" y="2641295"/>
            <a:ext cx="76377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Arial" panose="020B0604020202020204" pitchFamily="34" charset="0"/>
              </a:rPr>
              <a:t>RISKPREDICT:</a:t>
            </a:r>
          </a:p>
          <a:p>
            <a:r>
              <a:rPr lang="ru-RU" sz="4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Будущее</a:t>
            </a:r>
            <a:r>
              <a:rPr lang="en-US" sz="4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 </a:t>
            </a:r>
            <a:r>
              <a:rPr lang="ru-RU" sz="4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страховых выплат</a:t>
            </a: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2100AABB-6860-465F-8692-89FF7685A3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83183"/>
          <a:stretch/>
        </p:blipFill>
        <p:spPr>
          <a:xfrm>
            <a:off x="5357769" y="-4368"/>
            <a:ext cx="7564014" cy="6862368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</a:effectLst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3FD7E46-3183-41A1-B249-89589A8E1B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98" y="1348112"/>
            <a:ext cx="3906818" cy="550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047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Прямоугольник 79">
            <a:extLst>
              <a:ext uri="{FF2B5EF4-FFF2-40B4-BE49-F238E27FC236}">
                <a16:creationId xmlns:a16="http://schemas.microsoft.com/office/drawing/2014/main" id="{ECE796B0-5D16-4860-8354-B5BA1C16C376}"/>
              </a:ext>
            </a:extLst>
          </p:cNvPr>
          <p:cNvSpPr/>
          <p:nvPr/>
        </p:nvSpPr>
        <p:spPr>
          <a:xfrm>
            <a:off x="0" y="0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DFA82B70-5EDD-4C3B-A790-1ECBAB4987F6}"/>
              </a:ext>
            </a:extLst>
          </p:cNvPr>
          <p:cNvSpPr/>
          <p:nvPr/>
        </p:nvSpPr>
        <p:spPr>
          <a:xfrm>
            <a:off x="380782" y="253328"/>
            <a:ext cx="11430436" cy="5424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366074-2796-4BC9-86FF-AA7C4BA9ADB1}"/>
              </a:ext>
            </a:extLst>
          </p:cNvPr>
          <p:cNvSpPr txBox="1"/>
          <p:nvPr/>
        </p:nvSpPr>
        <p:spPr>
          <a:xfrm>
            <a:off x="4137584" y="348007"/>
            <a:ext cx="2453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Приложение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20ABA9E-0C0F-4E23-AB9F-628DFD3383E8}"/>
              </a:ext>
            </a:extLst>
          </p:cNvPr>
          <p:cNvGrpSpPr/>
          <p:nvPr/>
        </p:nvGrpSpPr>
        <p:grpSpPr>
          <a:xfrm>
            <a:off x="469900" y="321341"/>
            <a:ext cx="406400" cy="406400"/>
            <a:chOff x="469900" y="321341"/>
            <a:chExt cx="406400" cy="406400"/>
          </a:xfrm>
        </p:grpSpPr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0A889826-4381-4E6C-B4EC-D403C19D83CE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CCECB9-560B-472F-B516-FFAC93CBA5E7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9DD46F1-EEC3-47EE-889D-CF5C1B7EE3F2}"/>
              </a:ext>
            </a:extLst>
          </p:cNvPr>
          <p:cNvGrpSpPr/>
          <p:nvPr/>
        </p:nvGrpSpPr>
        <p:grpSpPr>
          <a:xfrm>
            <a:off x="927536" y="321341"/>
            <a:ext cx="406400" cy="406400"/>
            <a:chOff x="469900" y="321341"/>
            <a:chExt cx="406400" cy="406400"/>
          </a:xfrm>
        </p:grpSpPr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5C13FC1C-1E86-4666-99FE-39E7AD2614D0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680A70-AE0C-4E74-8D59-C78067614D8E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DD86C697-074C-46B5-B7B0-E8510399BBF2}"/>
              </a:ext>
            </a:extLst>
          </p:cNvPr>
          <p:cNvGrpSpPr/>
          <p:nvPr/>
        </p:nvGrpSpPr>
        <p:grpSpPr>
          <a:xfrm>
            <a:off x="1381277" y="321341"/>
            <a:ext cx="406400" cy="406400"/>
            <a:chOff x="469900" y="321341"/>
            <a:chExt cx="406400" cy="406400"/>
          </a:xfrm>
        </p:grpSpPr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6E6145DB-4B31-4E30-8880-6EF909A2E1A7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B6A00D-6CAF-40C1-9802-FE1B568C77B6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3</a:t>
              </a:r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5878A840-B135-42DF-B2A1-DAAC7B16AC66}"/>
              </a:ext>
            </a:extLst>
          </p:cNvPr>
          <p:cNvGrpSpPr/>
          <p:nvPr/>
        </p:nvGrpSpPr>
        <p:grpSpPr>
          <a:xfrm>
            <a:off x="1835018" y="321341"/>
            <a:ext cx="406400" cy="406400"/>
            <a:chOff x="469900" y="321341"/>
            <a:chExt cx="406400" cy="406400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B749EC0B-9A35-4B61-B49F-886BC4CB7882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862442-E8AA-4E9C-A592-518764F4C641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4</a:t>
              </a:r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DE7AE0FE-0BFC-473B-BE01-1C27707B1F93}"/>
              </a:ext>
            </a:extLst>
          </p:cNvPr>
          <p:cNvGrpSpPr/>
          <p:nvPr/>
        </p:nvGrpSpPr>
        <p:grpSpPr>
          <a:xfrm>
            <a:off x="2288759" y="321341"/>
            <a:ext cx="406400" cy="406400"/>
            <a:chOff x="469900" y="321341"/>
            <a:chExt cx="406400" cy="406400"/>
          </a:xfrm>
        </p:grpSpPr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A15112D5-482D-43F6-BD5A-AF3E4FED825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CBBADA2-592E-4E1F-A628-C6667AB6949F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5</a:t>
              </a: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7CF94D02-BF86-48FB-8A01-92B7E80DE8D3}"/>
              </a:ext>
            </a:extLst>
          </p:cNvPr>
          <p:cNvGrpSpPr/>
          <p:nvPr/>
        </p:nvGrpSpPr>
        <p:grpSpPr>
          <a:xfrm>
            <a:off x="2744492" y="321341"/>
            <a:ext cx="406400" cy="406400"/>
            <a:chOff x="469900" y="321341"/>
            <a:chExt cx="406400" cy="406400"/>
          </a:xfrm>
        </p:grpSpPr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id="{800DDA0E-1567-49C9-8C3F-8CAC2AC716C5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35B321F-DAA1-4893-B172-46C73F27934A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6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68C59DE-CAA2-44F9-98B1-04906EF4436A}"/>
              </a:ext>
            </a:extLst>
          </p:cNvPr>
          <p:cNvSpPr txBox="1"/>
          <p:nvPr/>
        </p:nvSpPr>
        <p:spPr>
          <a:xfrm>
            <a:off x="11736235" y="6434709"/>
            <a:ext cx="571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10</a:t>
            </a:r>
          </a:p>
        </p:txBody>
      </p:sp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1989F16E-35EB-4199-83CD-63201BB1D7C0}"/>
              </a:ext>
            </a:extLst>
          </p:cNvPr>
          <p:cNvGrpSpPr/>
          <p:nvPr/>
        </p:nvGrpSpPr>
        <p:grpSpPr>
          <a:xfrm>
            <a:off x="3647396" y="323489"/>
            <a:ext cx="406400" cy="406400"/>
            <a:chOff x="469900" y="321341"/>
            <a:chExt cx="406400" cy="406400"/>
          </a:xfrm>
        </p:grpSpPr>
        <p:sp>
          <p:nvSpPr>
            <p:cNvPr id="87" name="Овал 86">
              <a:extLst>
                <a:ext uri="{FF2B5EF4-FFF2-40B4-BE49-F238E27FC236}">
                  <a16:creationId xmlns:a16="http://schemas.microsoft.com/office/drawing/2014/main" id="{B326ACC5-6691-4751-BB8D-32A05E5F13F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gradFill>
              <a:gsLst>
                <a:gs pos="72000">
                  <a:srgbClr val="22C496"/>
                </a:gs>
                <a:gs pos="100000">
                  <a:srgbClr val="1893D1"/>
                </a:gs>
                <a:gs pos="0">
                  <a:srgbClr val="B2E24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ECA7EFF0-1A7F-4505-9A5A-139C06958472}"/>
                </a:ext>
              </a:extLst>
            </p:cNvPr>
            <p:cNvSpPr txBox="1"/>
            <p:nvPr/>
          </p:nvSpPr>
          <p:spPr>
            <a:xfrm>
              <a:off x="518698" y="352575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8</a:t>
              </a:r>
            </a:p>
          </p:txBody>
        </p:sp>
      </p:grpSp>
      <p:grpSp>
        <p:nvGrpSpPr>
          <p:cNvPr id="89" name="Группа 88">
            <a:extLst>
              <a:ext uri="{FF2B5EF4-FFF2-40B4-BE49-F238E27FC236}">
                <a16:creationId xmlns:a16="http://schemas.microsoft.com/office/drawing/2014/main" id="{7CF94D02-BF86-48FB-8A01-92B7E80DE8D3}"/>
              </a:ext>
            </a:extLst>
          </p:cNvPr>
          <p:cNvGrpSpPr/>
          <p:nvPr/>
        </p:nvGrpSpPr>
        <p:grpSpPr>
          <a:xfrm>
            <a:off x="3190981" y="321341"/>
            <a:ext cx="406400" cy="406400"/>
            <a:chOff x="469900" y="321341"/>
            <a:chExt cx="406400" cy="406400"/>
          </a:xfrm>
        </p:grpSpPr>
        <p:sp>
          <p:nvSpPr>
            <p:cNvPr id="90" name="Овал 89">
              <a:extLst>
                <a:ext uri="{FF2B5EF4-FFF2-40B4-BE49-F238E27FC236}">
                  <a16:creationId xmlns:a16="http://schemas.microsoft.com/office/drawing/2014/main" id="{800DDA0E-1567-49C9-8C3F-8CAC2AC716C5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B35B321F-DAA1-4893-B172-46C73F27934A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7</a:t>
              </a:r>
            </a:p>
          </p:txBody>
        </p:sp>
      </p:grpSp>
      <p:pic>
        <p:nvPicPr>
          <p:cNvPr id="37" name="Рисунок 36"/>
          <p:cNvPicPr/>
          <p:nvPr/>
        </p:nvPicPr>
        <p:blipFill>
          <a:blip r:embed="rId3"/>
          <a:stretch>
            <a:fillRect/>
          </a:stretch>
        </p:blipFill>
        <p:spPr>
          <a:xfrm>
            <a:off x="469900" y="920487"/>
            <a:ext cx="6607455" cy="2814919"/>
          </a:xfrm>
          <a:prstGeom prst="rect">
            <a:avLst/>
          </a:prstGeom>
        </p:spPr>
      </p:pic>
      <p:pic>
        <p:nvPicPr>
          <p:cNvPr id="38" name="Рисунок 37"/>
          <p:cNvPicPr/>
          <p:nvPr/>
        </p:nvPicPr>
        <p:blipFill>
          <a:blip r:embed="rId4"/>
          <a:stretch>
            <a:fillRect/>
          </a:stretch>
        </p:blipFill>
        <p:spPr>
          <a:xfrm>
            <a:off x="469900" y="3825617"/>
            <a:ext cx="6607455" cy="2851717"/>
          </a:xfrm>
          <a:prstGeom prst="rect">
            <a:avLst/>
          </a:prstGeom>
        </p:spPr>
      </p:pic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2EF54293-4E99-41AA-9F80-A6DC43261FE4}"/>
              </a:ext>
            </a:extLst>
          </p:cNvPr>
          <p:cNvGrpSpPr/>
          <p:nvPr/>
        </p:nvGrpSpPr>
        <p:grpSpPr>
          <a:xfrm>
            <a:off x="7758699" y="2345977"/>
            <a:ext cx="3679760" cy="2962649"/>
            <a:chOff x="7624973" y="1239700"/>
            <a:chExt cx="3679760" cy="2962649"/>
          </a:xfrm>
        </p:grpSpPr>
        <p:sp>
          <p:nvSpPr>
            <p:cNvPr id="39" name="Прямоугольник: скругленные углы 42">
              <a:extLst>
                <a:ext uri="{FF2B5EF4-FFF2-40B4-BE49-F238E27FC236}">
                  <a16:creationId xmlns:a16="http://schemas.microsoft.com/office/drawing/2014/main" id="{F3ADC9E1-040A-4B6C-9BCD-6F7073828859}"/>
                </a:ext>
              </a:extLst>
            </p:cNvPr>
            <p:cNvSpPr/>
            <p:nvPr/>
          </p:nvSpPr>
          <p:spPr>
            <a:xfrm>
              <a:off x="7624973" y="1239700"/>
              <a:ext cx="3679760" cy="2962649"/>
            </a:xfrm>
            <a:prstGeom prst="roundRect">
              <a:avLst>
                <a:gd name="adj" fmla="val 8966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/>
                <a:t>Мы наблюдаем в январе тренд вверх, а после того как заканчивается адекватная информация о скользящих средних получается резкий </a:t>
              </a:r>
              <a:r>
                <a:rPr lang="ru-RU" dirty="0" err="1"/>
                <a:t>толнчёк</a:t>
              </a:r>
              <a:r>
                <a:rPr lang="ru-RU" dirty="0"/>
                <a:t> вверх</a:t>
              </a:r>
              <a:endParaRPr lang="ru-RU" dirty="0">
                <a:noFill/>
              </a:endParaRPr>
            </a:p>
          </p:txBody>
        </p:sp>
        <p:sp>
          <p:nvSpPr>
            <p:cNvPr id="41" name="Прямоугольник: скругленные углы 43">
              <a:extLst>
                <a:ext uri="{FF2B5EF4-FFF2-40B4-BE49-F238E27FC236}">
                  <a16:creationId xmlns:a16="http://schemas.microsoft.com/office/drawing/2014/main" id="{1FBAF89A-61C0-4E6E-ACC5-E810904A2404}"/>
                </a:ext>
              </a:extLst>
            </p:cNvPr>
            <p:cNvSpPr/>
            <p:nvPr/>
          </p:nvSpPr>
          <p:spPr>
            <a:xfrm>
              <a:off x="7715241" y="1297870"/>
              <a:ext cx="3499223" cy="542426"/>
            </a:xfrm>
            <a:prstGeom prst="roundRect">
              <a:avLst>
                <a:gd name="adj" fmla="val 46488"/>
              </a:avLst>
            </a:prstGeom>
            <a:solidFill>
              <a:srgbClr val="64D27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1D3EB92-A592-47A1-B025-7B4ED76875E6}"/>
                </a:ext>
              </a:extLst>
            </p:cNvPr>
            <p:cNvSpPr txBox="1"/>
            <p:nvPr/>
          </p:nvSpPr>
          <p:spPr>
            <a:xfrm>
              <a:off x="7662931" y="1393506"/>
              <a:ext cx="35443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Нотации </a:t>
              </a:r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BPMN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2CC6290-3380-43D4-8950-E5F8434556ED}"/>
                </a:ext>
              </a:extLst>
            </p:cNvPr>
            <p:cNvSpPr txBox="1"/>
            <p:nvPr/>
          </p:nvSpPr>
          <p:spPr>
            <a:xfrm>
              <a:off x="7870729" y="2026834"/>
              <a:ext cx="3188246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Roboto Black" panose="02000000000000000000" pitchFamily="2" charset="0"/>
                  <a:ea typeface="Roboto Black" panose="02000000000000000000" pitchFamily="2" charset="0"/>
                </a:rPr>
                <a:t>Подача заявки страхователем в страховую</a:t>
              </a:r>
            </a:p>
            <a:p>
              <a:pPr algn="ctr"/>
              <a:endParaRPr lang="ru-RU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pPr algn="ctr"/>
              <a:r>
                <a:rPr lang="ru-RU" dirty="0">
                  <a:latin typeface="Roboto Black" panose="02000000000000000000" pitchFamily="2" charset="0"/>
                  <a:ea typeface="Roboto Black" panose="02000000000000000000" pitchFamily="2" charset="0"/>
                </a:rPr>
                <a:t>Необходимость сотрудничества страховой с поликлиникой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0503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Прямоугольник 79">
            <a:extLst>
              <a:ext uri="{FF2B5EF4-FFF2-40B4-BE49-F238E27FC236}">
                <a16:creationId xmlns:a16="http://schemas.microsoft.com/office/drawing/2014/main" id="{ECE796B0-5D16-4860-8354-B5BA1C16C376}"/>
              </a:ext>
            </a:extLst>
          </p:cNvPr>
          <p:cNvSpPr/>
          <p:nvPr/>
        </p:nvSpPr>
        <p:spPr>
          <a:xfrm>
            <a:off x="0" y="0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DFA82B70-5EDD-4C3B-A790-1ECBAB4987F6}"/>
              </a:ext>
            </a:extLst>
          </p:cNvPr>
          <p:cNvSpPr/>
          <p:nvPr/>
        </p:nvSpPr>
        <p:spPr>
          <a:xfrm>
            <a:off x="380782" y="253328"/>
            <a:ext cx="11430436" cy="5424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366074-2796-4BC9-86FF-AA7C4BA9ADB1}"/>
              </a:ext>
            </a:extLst>
          </p:cNvPr>
          <p:cNvSpPr txBox="1"/>
          <p:nvPr/>
        </p:nvSpPr>
        <p:spPr>
          <a:xfrm>
            <a:off x="4137584" y="348007"/>
            <a:ext cx="2453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Приложение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20ABA9E-0C0F-4E23-AB9F-628DFD3383E8}"/>
              </a:ext>
            </a:extLst>
          </p:cNvPr>
          <p:cNvGrpSpPr/>
          <p:nvPr/>
        </p:nvGrpSpPr>
        <p:grpSpPr>
          <a:xfrm>
            <a:off x="469900" y="321341"/>
            <a:ext cx="406400" cy="406400"/>
            <a:chOff x="469900" y="321341"/>
            <a:chExt cx="406400" cy="406400"/>
          </a:xfrm>
        </p:grpSpPr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0A889826-4381-4E6C-B4EC-D403C19D83CE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CCECB9-560B-472F-B516-FFAC93CBA5E7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9DD46F1-EEC3-47EE-889D-CF5C1B7EE3F2}"/>
              </a:ext>
            </a:extLst>
          </p:cNvPr>
          <p:cNvGrpSpPr/>
          <p:nvPr/>
        </p:nvGrpSpPr>
        <p:grpSpPr>
          <a:xfrm>
            <a:off x="927536" y="321341"/>
            <a:ext cx="406400" cy="406400"/>
            <a:chOff x="469900" y="321341"/>
            <a:chExt cx="406400" cy="406400"/>
          </a:xfrm>
        </p:grpSpPr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5C13FC1C-1E86-4666-99FE-39E7AD2614D0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680A70-AE0C-4E74-8D59-C78067614D8E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DD86C697-074C-46B5-B7B0-E8510399BBF2}"/>
              </a:ext>
            </a:extLst>
          </p:cNvPr>
          <p:cNvGrpSpPr/>
          <p:nvPr/>
        </p:nvGrpSpPr>
        <p:grpSpPr>
          <a:xfrm>
            <a:off x="1381277" y="321341"/>
            <a:ext cx="406400" cy="406400"/>
            <a:chOff x="469900" y="321341"/>
            <a:chExt cx="406400" cy="406400"/>
          </a:xfrm>
        </p:grpSpPr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6E6145DB-4B31-4E30-8880-6EF909A2E1A7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B6A00D-6CAF-40C1-9802-FE1B568C77B6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3</a:t>
              </a:r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5878A840-B135-42DF-B2A1-DAAC7B16AC66}"/>
              </a:ext>
            </a:extLst>
          </p:cNvPr>
          <p:cNvGrpSpPr/>
          <p:nvPr/>
        </p:nvGrpSpPr>
        <p:grpSpPr>
          <a:xfrm>
            <a:off x="1835018" y="321341"/>
            <a:ext cx="406400" cy="406400"/>
            <a:chOff x="469900" y="321341"/>
            <a:chExt cx="406400" cy="406400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B749EC0B-9A35-4B61-B49F-886BC4CB7882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862442-E8AA-4E9C-A592-518764F4C641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4</a:t>
              </a:r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DE7AE0FE-0BFC-473B-BE01-1C27707B1F93}"/>
              </a:ext>
            </a:extLst>
          </p:cNvPr>
          <p:cNvGrpSpPr/>
          <p:nvPr/>
        </p:nvGrpSpPr>
        <p:grpSpPr>
          <a:xfrm>
            <a:off x="2288759" y="321341"/>
            <a:ext cx="406400" cy="406400"/>
            <a:chOff x="469900" y="321341"/>
            <a:chExt cx="406400" cy="406400"/>
          </a:xfrm>
        </p:grpSpPr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A15112D5-482D-43F6-BD5A-AF3E4FED825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CBBADA2-592E-4E1F-A628-C6667AB6949F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5</a:t>
              </a: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7CF94D02-BF86-48FB-8A01-92B7E80DE8D3}"/>
              </a:ext>
            </a:extLst>
          </p:cNvPr>
          <p:cNvGrpSpPr/>
          <p:nvPr/>
        </p:nvGrpSpPr>
        <p:grpSpPr>
          <a:xfrm>
            <a:off x="2744492" y="321341"/>
            <a:ext cx="406400" cy="406400"/>
            <a:chOff x="469900" y="321341"/>
            <a:chExt cx="406400" cy="406400"/>
          </a:xfrm>
        </p:grpSpPr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id="{800DDA0E-1567-49C9-8C3F-8CAC2AC716C5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35B321F-DAA1-4893-B172-46C73F27934A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6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68C59DE-CAA2-44F9-98B1-04906EF4436A}"/>
              </a:ext>
            </a:extLst>
          </p:cNvPr>
          <p:cNvSpPr txBox="1"/>
          <p:nvPr/>
        </p:nvSpPr>
        <p:spPr>
          <a:xfrm>
            <a:off x="11684217" y="6493114"/>
            <a:ext cx="744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11</a:t>
            </a:r>
          </a:p>
        </p:txBody>
      </p:sp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1989F16E-35EB-4199-83CD-63201BB1D7C0}"/>
              </a:ext>
            </a:extLst>
          </p:cNvPr>
          <p:cNvGrpSpPr/>
          <p:nvPr/>
        </p:nvGrpSpPr>
        <p:grpSpPr>
          <a:xfrm>
            <a:off x="3647396" y="323489"/>
            <a:ext cx="406400" cy="406400"/>
            <a:chOff x="469900" y="321341"/>
            <a:chExt cx="406400" cy="406400"/>
          </a:xfrm>
        </p:grpSpPr>
        <p:sp>
          <p:nvSpPr>
            <p:cNvPr id="87" name="Овал 86">
              <a:extLst>
                <a:ext uri="{FF2B5EF4-FFF2-40B4-BE49-F238E27FC236}">
                  <a16:creationId xmlns:a16="http://schemas.microsoft.com/office/drawing/2014/main" id="{B326ACC5-6691-4751-BB8D-32A05E5F13F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gradFill>
              <a:gsLst>
                <a:gs pos="72000">
                  <a:srgbClr val="22C496"/>
                </a:gs>
                <a:gs pos="100000">
                  <a:srgbClr val="1893D1"/>
                </a:gs>
                <a:gs pos="0">
                  <a:srgbClr val="B2E24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ECA7EFF0-1A7F-4505-9A5A-139C06958472}"/>
                </a:ext>
              </a:extLst>
            </p:cNvPr>
            <p:cNvSpPr txBox="1"/>
            <p:nvPr/>
          </p:nvSpPr>
          <p:spPr>
            <a:xfrm>
              <a:off x="518698" y="352575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8</a:t>
              </a:r>
            </a:p>
          </p:txBody>
        </p:sp>
      </p:grpSp>
      <p:grpSp>
        <p:nvGrpSpPr>
          <p:cNvPr id="89" name="Группа 88">
            <a:extLst>
              <a:ext uri="{FF2B5EF4-FFF2-40B4-BE49-F238E27FC236}">
                <a16:creationId xmlns:a16="http://schemas.microsoft.com/office/drawing/2014/main" id="{7CF94D02-BF86-48FB-8A01-92B7E80DE8D3}"/>
              </a:ext>
            </a:extLst>
          </p:cNvPr>
          <p:cNvGrpSpPr/>
          <p:nvPr/>
        </p:nvGrpSpPr>
        <p:grpSpPr>
          <a:xfrm>
            <a:off x="3190981" y="321341"/>
            <a:ext cx="406400" cy="406400"/>
            <a:chOff x="469900" y="321341"/>
            <a:chExt cx="406400" cy="406400"/>
          </a:xfrm>
        </p:grpSpPr>
        <p:sp>
          <p:nvSpPr>
            <p:cNvPr id="90" name="Овал 89">
              <a:extLst>
                <a:ext uri="{FF2B5EF4-FFF2-40B4-BE49-F238E27FC236}">
                  <a16:creationId xmlns:a16="http://schemas.microsoft.com/office/drawing/2014/main" id="{800DDA0E-1567-49C9-8C3F-8CAC2AC716C5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B35B321F-DAA1-4893-B172-46C73F27934A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7</a:t>
              </a:r>
            </a:p>
          </p:txBody>
        </p:sp>
      </p:grpSp>
      <p:sp>
        <p:nvSpPr>
          <p:cNvPr id="40" name="Прямоугольник: скругленные углы 42">
            <a:extLst>
              <a:ext uri="{FF2B5EF4-FFF2-40B4-BE49-F238E27FC236}">
                <a16:creationId xmlns:a16="http://schemas.microsoft.com/office/drawing/2014/main" id="{D8E031C2-8F8A-4D82-9CD4-7DA919D8C3C3}"/>
              </a:ext>
            </a:extLst>
          </p:cNvPr>
          <p:cNvSpPr/>
          <p:nvPr/>
        </p:nvSpPr>
        <p:spPr>
          <a:xfrm>
            <a:off x="8093004" y="2920241"/>
            <a:ext cx="3013979" cy="1448386"/>
          </a:xfrm>
          <a:prstGeom prst="roundRect">
            <a:avLst>
              <a:gd name="adj" fmla="val 8966"/>
            </a:avLst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как заканчивается адекватная информация о скользящих</a:t>
            </a:r>
            <a:endParaRPr lang="ru-RU" dirty="0">
              <a:noFill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8013435" y="3064346"/>
            <a:ext cx="31731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Roboto Black" panose="02000000000000000000" pitchFamily="2" charset="0"/>
                <a:ea typeface="Roboto Black" panose="02000000000000000000" pitchFamily="2" charset="0"/>
              </a:rPr>
              <a:t>Бизнес-модели работы страховой компании и обращения пациента в клинику по ДМС</a:t>
            </a:r>
          </a:p>
        </p:txBody>
      </p:sp>
      <p:pic>
        <p:nvPicPr>
          <p:cNvPr id="36" name="Рисунок 35"/>
          <p:cNvPicPr/>
          <p:nvPr/>
        </p:nvPicPr>
        <p:blipFill>
          <a:blip r:embed="rId3"/>
          <a:stretch>
            <a:fillRect/>
          </a:stretch>
        </p:blipFill>
        <p:spPr>
          <a:xfrm>
            <a:off x="380782" y="890433"/>
            <a:ext cx="6786342" cy="3215192"/>
          </a:xfrm>
          <a:prstGeom prst="rect">
            <a:avLst/>
          </a:prstGeom>
        </p:spPr>
      </p:pic>
      <p:pic>
        <p:nvPicPr>
          <p:cNvPr id="39" name="Рисунок 38"/>
          <p:cNvPicPr/>
          <p:nvPr/>
        </p:nvPicPr>
        <p:blipFill>
          <a:blip r:embed="rId4"/>
          <a:stretch>
            <a:fillRect/>
          </a:stretch>
        </p:blipFill>
        <p:spPr>
          <a:xfrm>
            <a:off x="380782" y="4194997"/>
            <a:ext cx="6786342" cy="260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58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Прямоугольник 79">
            <a:extLst>
              <a:ext uri="{FF2B5EF4-FFF2-40B4-BE49-F238E27FC236}">
                <a16:creationId xmlns:a16="http://schemas.microsoft.com/office/drawing/2014/main" id="{ECE796B0-5D16-4860-8354-B5BA1C16C376}"/>
              </a:ext>
            </a:extLst>
          </p:cNvPr>
          <p:cNvSpPr/>
          <p:nvPr/>
        </p:nvSpPr>
        <p:spPr>
          <a:xfrm>
            <a:off x="0" y="0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4" name="Прямоугольник: скругленные углы 33">
            <a:extLst>
              <a:ext uri="{FF2B5EF4-FFF2-40B4-BE49-F238E27FC236}">
                <a16:creationId xmlns:a16="http://schemas.microsoft.com/office/drawing/2014/main" id="{9E784987-80DA-48BA-8F71-DB836E9EA65D}"/>
              </a:ext>
            </a:extLst>
          </p:cNvPr>
          <p:cNvSpPr/>
          <p:nvPr/>
        </p:nvSpPr>
        <p:spPr>
          <a:xfrm>
            <a:off x="380782" y="863767"/>
            <a:ext cx="4687741" cy="5826022"/>
          </a:xfrm>
          <a:prstGeom prst="roundRect">
            <a:avLst>
              <a:gd name="adj" fmla="val 5603"/>
            </a:avLst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DFA82B70-5EDD-4C3B-A790-1ECBAB4987F6}"/>
              </a:ext>
            </a:extLst>
          </p:cNvPr>
          <p:cNvSpPr/>
          <p:nvPr/>
        </p:nvSpPr>
        <p:spPr>
          <a:xfrm>
            <a:off x="380782" y="253328"/>
            <a:ext cx="11430436" cy="5424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366074-2796-4BC9-86FF-AA7C4BA9ADB1}"/>
              </a:ext>
            </a:extLst>
          </p:cNvPr>
          <p:cNvSpPr txBox="1"/>
          <p:nvPr/>
        </p:nvSpPr>
        <p:spPr>
          <a:xfrm>
            <a:off x="4137584" y="348007"/>
            <a:ext cx="2453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Приложение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20ABA9E-0C0F-4E23-AB9F-628DFD3383E8}"/>
              </a:ext>
            </a:extLst>
          </p:cNvPr>
          <p:cNvGrpSpPr/>
          <p:nvPr/>
        </p:nvGrpSpPr>
        <p:grpSpPr>
          <a:xfrm>
            <a:off x="469900" y="321341"/>
            <a:ext cx="406400" cy="406400"/>
            <a:chOff x="469900" y="321341"/>
            <a:chExt cx="406400" cy="406400"/>
          </a:xfrm>
        </p:grpSpPr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0A889826-4381-4E6C-B4EC-D403C19D83CE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CCECB9-560B-472F-B516-FFAC93CBA5E7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9DD46F1-EEC3-47EE-889D-CF5C1B7EE3F2}"/>
              </a:ext>
            </a:extLst>
          </p:cNvPr>
          <p:cNvGrpSpPr/>
          <p:nvPr/>
        </p:nvGrpSpPr>
        <p:grpSpPr>
          <a:xfrm>
            <a:off x="927536" y="321341"/>
            <a:ext cx="406400" cy="406400"/>
            <a:chOff x="469900" y="321341"/>
            <a:chExt cx="406400" cy="406400"/>
          </a:xfrm>
        </p:grpSpPr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5C13FC1C-1E86-4666-99FE-39E7AD2614D0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680A70-AE0C-4E74-8D59-C78067614D8E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DD86C697-074C-46B5-B7B0-E8510399BBF2}"/>
              </a:ext>
            </a:extLst>
          </p:cNvPr>
          <p:cNvGrpSpPr/>
          <p:nvPr/>
        </p:nvGrpSpPr>
        <p:grpSpPr>
          <a:xfrm>
            <a:off x="1381277" y="321341"/>
            <a:ext cx="406400" cy="406400"/>
            <a:chOff x="469900" y="321341"/>
            <a:chExt cx="406400" cy="406400"/>
          </a:xfrm>
        </p:grpSpPr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6E6145DB-4B31-4E30-8880-6EF909A2E1A7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B6A00D-6CAF-40C1-9802-FE1B568C77B6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3</a:t>
              </a:r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5878A840-B135-42DF-B2A1-DAAC7B16AC66}"/>
              </a:ext>
            </a:extLst>
          </p:cNvPr>
          <p:cNvGrpSpPr/>
          <p:nvPr/>
        </p:nvGrpSpPr>
        <p:grpSpPr>
          <a:xfrm>
            <a:off x="1835018" y="321341"/>
            <a:ext cx="406400" cy="406400"/>
            <a:chOff x="469900" y="321341"/>
            <a:chExt cx="406400" cy="406400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B749EC0B-9A35-4B61-B49F-886BC4CB7882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862442-E8AA-4E9C-A592-518764F4C641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4</a:t>
              </a:r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DE7AE0FE-0BFC-473B-BE01-1C27707B1F93}"/>
              </a:ext>
            </a:extLst>
          </p:cNvPr>
          <p:cNvGrpSpPr/>
          <p:nvPr/>
        </p:nvGrpSpPr>
        <p:grpSpPr>
          <a:xfrm>
            <a:off x="2288759" y="321341"/>
            <a:ext cx="406400" cy="406400"/>
            <a:chOff x="469900" y="321341"/>
            <a:chExt cx="406400" cy="406400"/>
          </a:xfrm>
        </p:grpSpPr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A15112D5-482D-43F6-BD5A-AF3E4FED825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CBBADA2-592E-4E1F-A628-C6667AB6949F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5</a:t>
              </a: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7CF94D02-BF86-48FB-8A01-92B7E80DE8D3}"/>
              </a:ext>
            </a:extLst>
          </p:cNvPr>
          <p:cNvGrpSpPr/>
          <p:nvPr/>
        </p:nvGrpSpPr>
        <p:grpSpPr>
          <a:xfrm>
            <a:off x="2744492" y="321341"/>
            <a:ext cx="406400" cy="406400"/>
            <a:chOff x="469900" y="321341"/>
            <a:chExt cx="406400" cy="406400"/>
          </a:xfrm>
        </p:grpSpPr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id="{800DDA0E-1567-49C9-8C3F-8CAC2AC716C5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35B321F-DAA1-4893-B172-46C73F27934A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6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68C59DE-CAA2-44F9-98B1-04906EF4436A}"/>
              </a:ext>
            </a:extLst>
          </p:cNvPr>
          <p:cNvSpPr txBox="1"/>
          <p:nvPr/>
        </p:nvSpPr>
        <p:spPr>
          <a:xfrm>
            <a:off x="11684217" y="6493114"/>
            <a:ext cx="744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r>
              <a:rPr lang="en-US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ru-RU" sz="14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1989F16E-35EB-4199-83CD-63201BB1D7C0}"/>
              </a:ext>
            </a:extLst>
          </p:cNvPr>
          <p:cNvGrpSpPr/>
          <p:nvPr/>
        </p:nvGrpSpPr>
        <p:grpSpPr>
          <a:xfrm>
            <a:off x="3647396" y="323489"/>
            <a:ext cx="406400" cy="406400"/>
            <a:chOff x="469900" y="321341"/>
            <a:chExt cx="406400" cy="406400"/>
          </a:xfrm>
        </p:grpSpPr>
        <p:sp>
          <p:nvSpPr>
            <p:cNvPr id="87" name="Овал 86">
              <a:extLst>
                <a:ext uri="{FF2B5EF4-FFF2-40B4-BE49-F238E27FC236}">
                  <a16:creationId xmlns:a16="http://schemas.microsoft.com/office/drawing/2014/main" id="{B326ACC5-6691-4751-BB8D-32A05E5F13F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gradFill>
              <a:gsLst>
                <a:gs pos="72000">
                  <a:srgbClr val="22C496"/>
                </a:gs>
                <a:gs pos="100000">
                  <a:srgbClr val="1893D1"/>
                </a:gs>
                <a:gs pos="0">
                  <a:srgbClr val="B2E24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ECA7EFF0-1A7F-4505-9A5A-139C06958472}"/>
                </a:ext>
              </a:extLst>
            </p:cNvPr>
            <p:cNvSpPr txBox="1"/>
            <p:nvPr/>
          </p:nvSpPr>
          <p:spPr>
            <a:xfrm>
              <a:off x="518698" y="352575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8</a:t>
              </a:r>
            </a:p>
          </p:txBody>
        </p:sp>
      </p:grpSp>
      <p:grpSp>
        <p:nvGrpSpPr>
          <p:cNvPr id="89" name="Группа 88">
            <a:extLst>
              <a:ext uri="{FF2B5EF4-FFF2-40B4-BE49-F238E27FC236}">
                <a16:creationId xmlns:a16="http://schemas.microsoft.com/office/drawing/2014/main" id="{7CF94D02-BF86-48FB-8A01-92B7E80DE8D3}"/>
              </a:ext>
            </a:extLst>
          </p:cNvPr>
          <p:cNvGrpSpPr/>
          <p:nvPr/>
        </p:nvGrpSpPr>
        <p:grpSpPr>
          <a:xfrm>
            <a:off x="3190981" y="321341"/>
            <a:ext cx="406400" cy="406400"/>
            <a:chOff x="469900" y="321341"/>
            <a:chExt cx="406400" cy="406400"/>
          </a:xfrm>
        </p:grpSpPr>
        <p:sp>
          <p:nvSpPr>
            <p:cNvPr id="90" name="Овал 89">
              <a:extLst>
                <a:ext uri="{FF2B5EF4-FFF2-40B4-BE49-F238E27FC236}">
                  <a16:creationId xmlns:a16="http://schemas.microsoft.com/office/drawing/2014/main" id="{800DDA0E-1567-49C9-8C3F-8CAC2AC716C5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B35B321F-DAA1-4893-B172-46C73F27934A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7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FB79FB3C-6FC6-49AE-BA37-638F270569BF}"/>
              </a:ext>
            </a:extLst>
          </p:cNvPr>
          <p:cNvSpPr txBox="1"/>
          <p:nvPr/>
        </p:nvSpPr>
        <p:spPr>
          <a:xfrm>
            <a:off x="5181482" y="5833675"/>
            <a:ext cx="87185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Источник</a:t>
            </a:r>
            <a:r>
              <a:rPr lang="en-US" sz="11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</a:t>
            </a:r>
            <a:r>
              <a:rPr lang="ru-RU" sz="1100" dirty="0">
                <a:solidFill>
                  <a:schemeClr val="bg1"/>
                </a:solidFill>
              </a:rPr>
              <a:t>Исследование </a:t>
            </a:r>
            <a:r>
              <a:rPr lang="en-US" sz="1100" dirty="0">
                <a:solidFill>
                  <a:schemeClr val="bg1"/>
                </a:solidFill>
              </a:rPr>
              <a:t>Kept</a:t>
            </a:r>
            <a:endParaRPr lang="ru-RU" sz="11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33" name="Прямоугольник: скругленные углы 32">
            <a:extLst>
              <a:ext uri="{FF2B5EF4-FFF2-40B4-BE49-F238E27FC236}">
                <a16:creationId xmlns:a16="http://schemas.microsoft.com/office/drawing/2014/main" id="{B0E3C4F4-52C3-4AFA-8DC8-BAE3595C5BF1}"/>
              </a:ext>
            </a:extLst>
          </p:cNvPr>
          <p:cNvSpPr/>
          <p:nvPr/>
        </p:nvSpPr>
        <p:spPr>
          <a:xfrm>
            <a:off x="5181482" y="1577332"/>
            <a:ext cx="6629736" cy="4256343"/>
          </a:xfrm>
          <a:prstGeom prst="roundRect">
            <a:avLst>
              <a:gd name="adj" fmla="val 6107"/>
            </a:avLst>
          </a:prstGeom>
          <a:blipFill>
            <a:blip r:embed="rId5"/>
            <a:stretch>
              <a:fillRect/>
            </a:stretch>
          </a:blip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65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6DF79D1B-F9E2-43B5-97D9-07FA8DEC3480}"/>
              </a:ext>
            </a:extLst>
          </p:cNvPr>
          <p:cNvSpPr/>
          <p:nvPr/>
        </p:nvSpPr>
        <p:spPr>
          <a:xfrm>
            <a:off x="0" y="-4368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0365B7-02D1-4516-B627-2E0F75D9E364}"/>
              </a:ext>
            </a:extLst>
          </p:cNvPr>
          <p:cNvSpPr txBox="1"/>
          <p:nvPr/>
        </p:nvSpPr>
        <p:spPr>
          <a:xfrm>
            <a:off x="1073829" y="874038"/>
            <a:ext cx="10044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Внедрение нашей модели прогнозирования страховых выплат позволит компании </a:t>
            </a:r>
            <a:r>
              <a:rPr lang="ru-RU" dirty="0" err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Сбер</a:t>
            </a:r>
            <a:r>
              <a: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 сократить издержки и повысить прибыльность </a:t>
            </a:r>
            <a:r>
              <a:rPr lang="ru-RU" dirty="0" err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СберСтрахования</a:t>
            </a:r>
            <a:endParaRPr lang="ru-RU" dirty="0">
              <a:solidFill>
                <a:srgbClr val="FF0000"/>
              </a:solidFill>
              <a:highlight>
                <a:srgbClr val="FFFF00"/>
              </a:highlight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5B153B1-D1CB-4B98-97C4-C8E37FF9D536}"/>
              </a:ext>
            </a:extLst>
          </p:cNvPr>
          <p:cNvSpPr txBox="1"/>
          <p:nvPr/>
        </p:nvSpPr>
        <p:spPr>
          <a:xfrm>
            <a:off x="11811218" y="6483548"/>
            <a:ext cx="250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ru-RU" sz="14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86" name="Рисунок 85">
            <a:extLst>
              <a:ext uri="{FF2B5EF4-FFF2-40B4-BE49-F238E27FC236}">
                <a16:creationId xmlns:a16="http://schemas.microsoft.com/office/drawing/2014/main" id="{36AB628B-B01C-435D-AC24-4C73D92B7F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83183"/>
          <a:stretch/>
        </p:blipFill>
        <p:spPr>
          <a:xfrm>
            <a:off x="12440266" y="-4368"/>
            <a:ext cx="7564014" cy="6862368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</a:effectLst>
        </p:spPr>
      </p:pic>
      <p:pic>
        <p:nvPicPr>
          <p:cNvPr id="87" name="Рисунок 86">
            <a:extLst>
              <a:ext uri="{FF2B5EF4-FFF2-40B4-BE49-F238E27FC236}">
                <a16:creationId xmlns:a16="http://schemas.microsoft.com/office/drawing/2014/main" id="{67ABA4A9-1920-419A-AFB7-90F8A85BBB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13934657" y="4620778"/>
            <a:ext cx="1788403" cy="2522232"/>
          </a:xfrm>
          <a:prstGeom prst="rect">
            <a:avLst/>
          </a:prstGeom>
        </p:spPr>
      </p:pic>
      <p:sp>
        <p:nvSpPr>
          <p:cNvPr id="96" name="Прямоугольник: скругленные углы 95">
            <a:extLst>
              <a:ext uri="{FF2B5EF4-FFF2-40B4-BE49-F238E27FC236}">
                <a16:creationId xmlns:a16="http://schemas.microsoft.com/office/drawing/2014/main" id="{2B289F8A-2F9B-42C0-9695-7E216A64CE9B}"/>
              </a:ext>
            </a:extLst>
          </p:cNvPr>
          <p:cNvSpPr/>
          <p:nvPr/>
        </p:nvSpPr>
        <p:spPr>
          <a:xfrm>
            <a:off x="380782" y="253328"/>
            <a:ext cx="11430436" cy="5424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7C44229-4981-418B-AE0C-433AD7024351}"/>
              </a:ext>
            </a:extLst>
          </p:cNvPr>
          <p:cNvSpPr txBox="1"/>
          <p:nvPr/>
        </p:nvSpPr>
        <p:spPr>
          <a:xfrm>
            <a:off x="935288" y="349400"/>
            <a:ext cx="2305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Executive Summary</a:t>
            </a:r>
            <a:endParaRPr lang="ru-RU" dirty="0">
              <a:solidFill>
                <a:srgbClr val="FE6300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101" name="Группа 100">
            <a:extLst>
              <a:ext uri="{FF2B5EF4-FFF2-40B4-BE49-F238E27FC236}">
                <a16:creationId xmlns:a16="http://schemas.microsoft.com/office/drawing/2014/main" id="{040EE487-3DF6-40F1-8C05-E270F2035F0D}"/>
              </a:ext>
            </a:extLst>
          </p:cNvPr>
          <p:cNvGrpSpPr/>
          <p:nvPr/>
        </p:nvGrpSpPr>
        <p:grpSpPr>
          <a:xfrm>
            <a:off x="480091" y="321341"/>
            <a:ext cx="406400" cy="406400"/>
            <a:chOff x="469900" y="321341"/>
            <a:chExt cx="406400" cy="406400"/>
          </a:xfrm>
        </p:grpSpPr>
        <p:sp>
          <p:nvSpPr>
            <p:cNvPr id="102" name="Овал 101">
              <a:extLst>
                <a:ext uri="{FF2B5EF4-FFF2-40B4-BE49-F238E27FC236}">
                  <a16:creationId xmlns:a16="http://schemas.microsoft.com/office/drawing/2014/main" id="{79CA70CD-9095-4FA5-B09E-6269BAEEDA94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gradFill>
              <a:gsLst>
                <a:gs pos="72000">
                  <a:srgbClr val="22C496"/>
                </a:gs>
                <a:gs pos="100000">
                  <a:srgbClr val="1893D1"/>
                </a:gs>
                <a:gs pos="0">
                  <a:srgbClr val="B2E24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6FCA5385-985F-4498-BAC7-AFB07CEE3000}"/>
                </a:ext>
              </a:extLst>
            </p:cNvPr>
            <p:cNvSpPr txBox="1"/>
            <p:nvPr/>
          </p:nvSpPr>
          <p:spPr>
            <a:xfrm>
              <a:off x="515523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46BB5C3-95AB-4669-9225-10B37C613790}"/>
              </a:ext>
            </a:extLst>
          </p:cNvPr>
          <p:cNvGrpSpPr/>
          <p:nvPr/>
        </p:nvGrpSpPr>
        <p:grpSpPr>
          <a:xfrm>
            <a:off x="1167340" y="1571606"/>
            <a:ext cx="4211692" cy="5064650"/>
            <a:chOff x="1096132" y="1482213"/>
            <a:chExt cx="4211692" cy="5064650"/>
          </a:xfrm>
        </p:grpSpPr>
        <p:sp>
          <p:nvSpPr>
            <p:cNvPr id="60" name="Прямоугольник: скругленные углы 59">
              <a:extLst>
                <a:ext uri="{FF2B5EF4-FFF2-40B4-BE49-F238E27FC236}">
                  <a16:creationId xmlns:a16="http://schemas.microsoft.com/office/drawing/2014/main" id="{0BF41BA5-E099-437B-A966-12B9D04A9E4E}"/>
                </a:ext>
              </a:extLst>
            </p:cNvPr>
            <p:cNvSpPr/>
            <p:nvPr/>
          </p:nvSpPr>
          <p:spPr>
            <a:xfrm>
              <a:off x="1096134" y="1482213"/>
              <a:ext cx="2280121" cy="2962280"/>
            </a:xfrm>
            <a:prstGeom prst="roundRect">
              <a:avLst>
                <a:gd name="adj" fmla="val 8308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sp>
          <p:nvSpPr>
            <p:cNvPr id="67" name="Прямоугольник: скругленные углы 66">
              <a:extLst>
                <a:ext uri="{FF2B5EF4-FFF2-40B4-BE49-F238E27FC236}">
                  <a16:creationId xmlns:a16="http://schemas.microsoft.com/office/drawing/2014/main" id="{E25255CB-F0DD-4B06-8FC9-1F9A015A1B3F}"/>
                </a:ext>
              </a:extLst>
            </p:cNvPr>
            <p:cNvSpPr/>
            <p:nvPr/>
          </p:nvSpPr>
          <p:spPr>
            <a:xfrm>
              <a:off x="1564521" y="1786124"/>
              <a:ext cx="975967" cy="2535611"/>
            </a:xfrm>
            <a:prstGeom prst="roundRect">
              <a:avLst>
                <a:gd name="adj" fmla="val 8308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sp>
          <p:nvSpPr>
            <p:cNvPr id="68" name="Прямоугольник: скругленные углы 67">
              <a:extLst>
                <a:ext uri="{FF2B5EF4-FFF2-40B4-BE49-F238E27FC236}">
                  <a16:creationId xmlns:a16="http://schemas.microsoft.com/office/drawing/2014/main" id="{C37DA48E-679E-440A-8AFF-746A12512001}"/>
                </a:ext>
              </a:extLst>
            </p:cNvPr>
            <p:cNvSpPr/>
            <p:nvPr/>
          </p:nvSpPr>
          <p:spPr>
            <a:xfrm>
              <a:off x="1096132" y="2103239"/>
              <a:ext cx="4173452" cy="4443624"/>
            </a:xfrm>
            <a:prstGeom prst="roundRect">
              <a:avLst>
                <a:gd name="adj" fmla="val 8308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noFill/>
              </a:endParaRPr>
            </a:p>
          </p:txBody>
        </p:sp>
        <p:grpSp>
          <p:nvGrpSpPr>
            <p:cNvPr id="62" name="Группа 61">
              <a:extLst>
                <a:ext uri="{FF2B5EF4-FFF2-40B4-BE49-F238E27FC236}">
                  <a16:creationId xmlns:a16="http://schemas.microsoft.com/office/drawing/2014/main" id="{B4BA8312-2E25-43F7-9A12-FB79EAD3CDE9}"/>
                </a:ext>
              </a:extLst>
            </p:cNvPr>
            <p:cNvGrpSpPr/>
            <p:nvPr/>
          </p:nvGrpSpPr>
          <p:grpSpPr>
            <a:xfrm>
              <a:off x="1172474" y="1565105"/>
              <a:ext cx="2160487" cy="444974"/>
              <a:chOff x="499781" y="1565842"/>
              <a:chExt cx="1617736" cy="444974"/>
            </a:xfrm>
          </p:grpSpPr>
          <p:sp>
            <p:nvSpPr>
              <p:cNvPr id="65" name="Прямоугольник: скругленные углы 64">
                <a:extLst>
                  <a:ext uri="{FF2B5EF4-FFF2-40B4-BE49-F238E27FC236}">
                    <a16:creationId xmlns:a16="http://schemas.microsoft.com/office/drawing/2014/main" id="{F3508BCC-32B5-4FE9-AA91-6D264D25B3C0}"/>
                  </a:ext>
                </a:extLst>
              </p:cNvPr>
              <p:cNvSpPr/>
              <p:nvPr/>
            </p:nvSpPr>
            <p:spPr>
              <a:xfrm>
                <a:off x="499781" y="1565842"/>
                <a:ext cx="1588532" cy="444974"/>
              </a:xfrm>
              <a:prstGeom prst="roundRect">
                <a:avLst>
                  <a:gd name="adj" fmla="val 28771"/>
                </a:avLst>
              </a:prstGeom>
              <a:solidFill>
                <a:srgbClr val="64D27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rgbClr val="92D050"/>
                  </a:solidFill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35305542-2C9B-46EA-9C55-5DF43504AC2C}"/>
                  </a:ext>
                </a:extLst>
              </p:cNvPr>
              <p:cNvSpPr txBox="1"/>
              <p:nvPr/>
            </p:nvSpPr>
            <p:spPr>
              <a:xfrm>
                <a:off x="501893" y="1624696"/>
                <a:ext cx="16156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>
                    <a:solidFill>
                      <a:schemeClr val="bg1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</a:rPr>
                  <a:t>Выводы из анализа</a:t>
                </a:r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8EF1E57-6F45-41D9-961A-AA6B1CFA659F}"/>
                </a:ext>
              </a:extLst>
            </p:cNvPr>
            <p:cNvSpPr txBox="1"/>
            <p:nvPr/>
          </p:nvSpPr>
          <p:spPr>
            <a:xfrm>
              <a:off x="1096132" y="2221884"/>
              <a:ext cx="4211692" cy="3108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>
                  <a:solidFill>
                    <a:srgbClr val="64D27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Средняя покупка в будние дни обычно выше, чем в выходные. В выходные, в целом, выплаты происходят реже</a:t>
              </a:r>
            </a:p>
            <a:p>
              <a:endParaRPr lang="ru-RU" sz="1400" dirty="0">
                <a:solidFill>
                  <a:srgbClr val="64D27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r>
                <a:rPr lang="ru-RU" sz="1400" dirty="0">
                  <a:solidFill>
                    <a:srgbClr val="64D27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Пациенту с госпитализацией выплачивают ощутимо больше</a:t>
              </a:r>
            </a:p>
            <a:p>
              <a:endParaRPr lang="ru-RU" sz="1400" dirty="0">
                <a:solidFill>
                  <a:srgbClr val="64D27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r>
                <a:rPr lang="ru-RU" sz="1400" dirty="0">
                  <a:solidFill>
                    <a:srgbClr val="64D271"/>
                  </a:solidFill>
                  <a:latin typeface="Roboto Black" panose="020B0604020202020204" charset="0"/>
                  <a:ea typeface="Roboto Black" panose="020B0604020202020204" charset="0"/>
                </a:rPr>
                <a:t>В начале каждого года пересматриваются цены на услуги. В 2022 и 2023 годах стоимость одной и той же услуги различалась. Можно выявить закономерность между ценами 2022 и 2023 годов и экстраполировать её на 2024 год, чтобы повысить точность прогноза.</a:t>
              </a:r>
            </a:p>
          </p:txBody>
        </p:sp>
      </p:grp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654E6AD9-B8F7-415D-9C80-33875FED18BC}"/>
              </a:ext>
            </a:extLst>
          </p:cNvPr>
          <p:cNvGrpSpPr/>
          <p:nvPr/>
        </p:nvGrpSpPr>
        <p:grpSpPr>
          <a:xfrm>
            <a:off x="6296942" y="1571606"/>
            <a:ext cx="4205480" cy="5064650"/>
            <a:chOff x="5917260" y="1623959"/>
            <a:chExt cx="4205480" cy="5064650"/>
          </a:xfrm>
        </p:grpSpPr>
        <p:grpSp>
          <p:nvGrpSpPr>
            <p:cNvPr id="90" name="Группа 89">
              <a:extLst>
                <a:ext uri="{FF2B5EF4-FFF2-40B4-BE49-F238E27FC236}">
                  <a16:creationId xmlns:a16="http://schemas.microsoft.com/office/drawing/2014/main" id="{51E12EBF-D335-483F-8794-C89ED889FA34}"/>
                </a:ext>
              </a:extLst>
            </p:cNvPr>
            <p:cNvGrpSpPr/>
            <p:nvPr/>
          </p:nvGrpSpPr>
          <p:grpSpPr>
            <a:xfrm>
              <a:off x="5917260" y="1623959"/>
              <a:ext cx="4173452" cy="5064650"/>
              <a:chOff x="1096132" y="1482213"/>
              <a:chExt cx="4173452" cy="5064650"/>
            </a:xfrm>
          </p:grpSpPr>
          <p:sp>
            <p:nvSpPr>
              <p:cNvPr id="91" name="Прямоугольник: скругленные углы 90">
                <a:extLst>
                  <a:ext uri="{FF2B5EF4-FFF2-40B4-BE49-F238E27FC236}">
                    <a16:creationId xmlns:a16="http://schemas.microsoft.com/office/drawing/2014/main" id="{8C14026A-4452-4B99-8B71-606C41C78A7D}"/>
                  </a:ext>
                </a:extLst>
              </p:cNvPr>
              <p:cNvSpPr/>
              <p:nvPr/>
            </p:nvSpPr>
            <p:spPr>
              <a:xfrm>
                <a:off x="1096134" y="1482213"/>
                <a:ext cx="2280121" cy="2962280"/>
              </a:xfrm>
              <a:prstGeom prst="roundRect">
                <a:avLst>
                  <a:gd name="adj" fmla="val 8308"/>
                </a:avLst>
              </a:prstGeom>
              <a:solidFill>
                <a:schemeClr val="bg1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noFill/>
                </a:endParaRPr>
              </a:p>
            </p:txBody>
          </p:sp>
          <p:sp>
            <p:nvSpPr>
              <p:cNvPr id="92" name="Прямоугольник: скругленные углы 91">
                <a:extLst>
                  <a:ext uri="{FF2B5EF4-FFF2-40B4-BE49-F238E27FC236}">
                    <a16:creationId xmlns:a16="http://schemas.microsoft.com/office/drawing/2014/main" id="{3D6C05AE-5C1C-4D73-9EDC-5B1A97E4572C}"/>
                  </a:ext>
                </a:extLst>
              </p:cNvPr>
              <p:cNvSpPr/>
              <p:nvPr/>
            </p:nvSpPr>
            <p:spPr>
              <a:xfrm>
                <a:off x="1564521" y="1786124"/>
                <a:ext cx="975967" cy="2535611"/>
              </a:xfrm>
              <a:prstGeom prst="roundRect">
                <a:avLst>
                  <a:gd name="adj" fmla="val 8308"/>
                </a:avLst>
              </a:prstGeom>
              <a:solidFill>
                <a:schemeClr val="bg1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noFill/>
                </a:endParaRPr>
              </a:p>
            </p:txBody>
          </p:sp>
          <p:sp>
            <p:nvSpPr>
              <p:cNvPr id="93" name="Прямоугольник: скругленные углы 92">
                <a:extLst>
                  <a:ext uri="{FF2B5EF4-FFF2-40B4-BE49-F238E27FC236}">
                    <a16:creationId xmlns:a16="http://schemas.microsoft.com/office/drawing/2014/main" id="{462F4C7F-25E5-4255-90F8-8C01736FB81F}"/>
                  </a:ext>
                </a:extLst>
              </p:cNvPr>
              <p:cNvSpPr/>
              <p:nvPr/>
            </p:nvSpPr>
            <p:spPr>
              <a:xfrm>
                <a:off x="1096132" y="2103239"/>
                <a:ext cx="4173452" cy="4443624"/>
              </a:xfrm>
              <a:prstGeom prst="roundRect">
                <a:avLst>
                  <a:gd name="adj" fmla="val 8308"/>
                </a:avLst>
              </a:prstGeom>
              <a:solidFill>
                <a:schemeClr val="bg1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noFill/>
                </a:endParaRPr>
              </a:p>
            </p:txBody>
          </p:sp>
          <p:grpSp>
            <p:nvGrpSpPr>
              <p:cNvPr id="94" name="Группа 93">
                <a:extLst>
                  <a:ext uri="{FF2B5EF4-FFF2-40B4-BE49-F238E27FC236}">
                    <a16:creationId xmlns:a16="http://schemas.microsoft.com/office/drawing/2014/main" id="{3FD042CD-ECF0-4019-8883-230771CBC45C}"/>
                  </a:ext>
                </a:extLst>
              </p:cNvPr>
              <p:cNvGrpSpPr/>
              <p:nvPr/>
            </p:nvGrpSpPr>
            <p:grpSpPr>
              <a:xfrm>
                <a:off x="1128160" y="1565105"/>
                <a:ext cx="2277300" cy="444974"/>
                <a:chOff x="466599" y="1565842"/>
                <a:chExt cx="1705204" cy="444974"/>
              </a:xfrm>
            </p:grpSpPr>
            <p:sp>
              <p:nvSpPr>
                <p:cNvPr id="98" name="Прямоугольник: скругленные углы 97">
                  <a:extLst>
                    <a:ext uri="{FF2B5EF4-FFF2-40B4-BE49-F238E27FC236}">
                      <a16:creationId xmlns:a16="http://schemas.microsoft.com/office/drawing/2014/main" id="{0330F8F1-FB18-4942-8214-993818E96FD6}"/>
                    </a:ext>
                  </a:extLst>
                </p:cNvPr>
                <p:cNvSpPr/>
                <p:nvPr/>
              </p:nvSpPr>
              <p:spPr>
                <a:xfrm>
                  <a:off x="499781" y="1565842"/>
                  <a:ext cx="1588532" cy="444974"/>
                </a:xfrm>
                <a:prstGeom prst="roundRect">
                  <a:avLst>
                    <a:gd name="adj" fmla="val 28771"/>
                  </a:avLst>
                </a:prstGeom>
                <a:solidFill>
                  <a:srgbClr val="64D27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92D050"/>
                    </a:solidFill>
                  </a:endParaRPr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06643CC5-65A4-4439-A6A9-B13B14E59A91}"/>
                    </a:ext>
                  </a:extLst>
                </p:cNvPr>
                <p:cNvSpPr txBox="1"/>
                <p:nvPr/>
              </p:nvSpPr>
              <p:spPr>
                <a:xfrm>
                  <a:off x="466599" y="1624696"/>
                  <a:ext cx="1705204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1600" dirty="0">
                      <a:solidFill>
                        <a:schemeClr val="bg1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</a:rPr>
                    <a:t>Ожидаемый эффект</a:t>
                  </a:r>
                </a:p>
              </p:txBody>
            </p:sp>
          </p:grpSp>
        </p:grp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48071FB4-CC0C-44F2-B603-EBFDD86D8CC0}"/>
                </a:ext>
              </a:extLst>
            </p:cNvPr>
            <p:cNvSpPr txBox="1"/>
            <p:nvPr/>
          </p:nvSpPr>
          <p:spPr>
            <a:xfrm>
              <a:off x="5949288" y="2370600"/>
              <a:ext cx="4173452" cy="4185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>
                  <a:solidFill>
                    <a:srgbClr val="64D271"/>
                  </a:solidFill>
                  <a:latin typeface="Roboto Black" panose="020B0604020202020204" charset="0"/>
                  <a:ea typeface="Roboto Black" panose="020B0604020202020204" charset="0"/>
                </a:rPr>
                <a:t>Средняя сумма выплат составляет 132 млн. в месяц. </a:t>
              </a:r>
            </a:p>
            <a:p>
              <a:endParaRPr lang="ru-RU" sz="1400" dirty="0">
                <a:solidFill>
                  <a:srgbClr val="64D271"/>
                </a:solidFill>
                <a:latin typeface="Roboto Black" panose="020B0604020202020204" charset="0"/>
                <a:ea typeface="Roboto Black" panose="020B0604020202020204" charset="0"/>
              </a:endParaRPr>
            </a:p>
            <a:p>
              <a:r>
                <a:rPr lang="ru-RU" sz="1400" dirty="0">
                  <a:solidFill>
                    <a:srgbClr val="64D271"/>
                  </a:solidFill>
                  <a:latin typeface="Roboto Black" panose="020B0604020202020204" charset="0"/>
                  <a:ea typeface="Roboto Black" panose="020B0604020202020204" charset="0"/>
                </a:rPr>
                <a:t>При ошибке в прогнозе всего на 1% (1,3 млн рублей), компания либо создает избыточный резерв, либо сталкивается с дефицитом ликвидности. В первом случае лишние деньги могли бы приносить доход через инвестиции, а во втором — расходы на привлечение заемных средств. Даже незначительная ошибка в размере 0,5% может привести к дополнительным расходам или упущенной выгоде в десятки миллионов рублей ежегодно.</a:t>
              </a:r>
            </a:p>
            <a:p>
              <a:endParaRPr lang="ru-RU" sz="1400" dirty="0">
                <a:solidFill>
                  <a:srgbClr val="64D271"/>
                </a:solidFill>
                <a:latin typeface="Roboto Black" panose="020B0604020202020204" charset="0"/>
                <a:ea typeface="Roboto Black" panose="020B0604020202020204" charset="0"/>
              </a:endParaRPr>
            </a:p>
            <a:p>
              <a:r>
                <a:rPr lang="ru-RU" sz="1400" dirty="0">
                  <a:solidFill>
                    <a:srgbClr val="64D271"/>
                  </a:solidFill>
                  <a:latin typeface="Roboto Black" panose="020B0604020202020204" charset="0"/>
                  <a:ea typeface="Roboto Black" panose="020B0604020202020204" charset="0"/>
                </a:rPr>
                <a:t>Таким образом, точное прогнозирование позволит </a:t>
              </a:r>
              <a:r>
                <a:rPr lang="ru-RU" sz="1400" dirty="0" err="1">
                  <a:solidFill>
                    <a:srgbClr val="64D271"/>
                  </a:solidFill>
                  <a:latin typeface="Roboto Black" panose="020B0604020202020204" charset="0"/>
                  <a:ea typeface="Roboto Black" panose="020B0604020202020204" charset="0"/>
                </a:rPr>
                <a:t>Сберу</a:t>
              </a:r>
              <a:r>
                <a:rPr lang="ru-RU" sz="1400" dirty="0">
                  <a:solidFill>
                    <a:srgbClr val="64D271"/>
                  </a:solidFill>
                  <a:latin typeface="Roboto Black" panose="020B0604020202020204" charset="0"/>
                  <a:ea typeface="Roboto Black" panose="020B0604020202020204" charset="0"/>
                </a:rPr>
                <a:t> сократить издержки и повысить прибыльность страхового направления.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42208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9C708C1C-B9D7-4E50-952F-B737388E774E}"/>
              </a:ext>
            </a:extLst>
          </p:cNvPr>
          <p:cNvSpPr/>
          <p:nvPr/>
        </p:nvSpPr>
        <p:spPr>
          <a:xfrm>
            <a:off x="0" y="-4368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3A2C4C7-FF0B-4287-A5BE-C09A485FDA7F}"/>
              </a:ext>
            </a:extLst>
          </p:cNvPr>
          <p:cNvSpPr txBox="1"/>
          <p:nvPr/>
        </p:nvSpPr>
        <p:spPr>
          <a:xfrm>
            <a:off x="353454" y="909610"/>
            <a:ext cx="114304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В январе – марте 2024 г. объем страховых премий составил 578,4 млрд руб., что на 5,5% больше, чем годом ранее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520615-EF05-49C0-A10E-F5C2A3336102}"/>
              </a:ext>
            </a:extLst>
          </p:cNvPr>
          <p:cNvSpPr txBox="1"/>
          <p:nvPr/>
        </p:nvSpPr>
        <p:spPr>
          <a:xfrm>
            <a:off x="11811218" y="6483548"/>
            <a:ext cx="250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ru-RU" sz="14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79FB3C-6FC6-49AE-BA37-638F270569BF}"/>
              </a:ext>
            </a:extLst>
          </p:cNvPr>
          <p:cNvSpPr txBox="1"/>
          <p:nvPr/>
        </p:nvSpPr>
        <p:spPr>
          <a:xfrm>
            <a:off x="305206" y="6551023"/>
            <a:ext cx="87185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Источник</a:t>
            </a:r>
            <a:r>
              <a:rPr lang="en-US" sz="11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</a:t>
            </a:r>
            <a:r>
              <a:rPr lang="ru-RU" sz="11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Банк России. I квартал 2024 года. Обзор ключевых показателей деятельности страховщиков</a:t>
            </a:r>
            <a:endParaRPr lang="ru-RU" sz="11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C48012D5-7B5B-4D7D-9F12-45FE5A2EF163}"/>
              </a:ext>
            </a:extLst>
          </p:cNvPr>
          <p:cNvGrpSpPr/>
          <p:nvPr/>
        </p:nvGrpSpPr>
        <p:grpSpPr>
          <a:xfrm>
            <a:off x="6174000" y="1371508"/>
            <a:ext cx="5637219" cy="2991392"/>
            <a:chOff x="6174000" y="1422308"/>
            <a:chExt cx="5637219" cy="2991392"/>
          </a:xfrm>
        </p:grpSpPr>
        <p:sp>
          <p:nvSpPr>
            <p:cNvPr id="48" name="Прямоугольник: скругленные углы 47">
              <a:extLst>
                <a:ext uri="{FF2B5EF4-FFF2-40B4-BE49-F238E27FC236}">
                  <a16:creationId xmlns:a16="http://schemas.microsoft.com/office/drawing/2014/main" id="{4427FD54-E585-4E0F-889B-4F2EB689D3A4}"/>
                </a:ext>
              </a:extLst>
            </p:cNvPr>
            <p:cNvSpPr/>
            <p:nvPr/>
          </p:nvSpPr>
          <p:spPr>
            <a:xfrm>
              <a:off x="6174000" y="2103684"/>
              <a:ext cx="5637218" cy="2310016"/>
            </a:xfrm>
            <a:prstGeom prst="roundRect">
              <a:avLst>
                <a:gd name="adj" fmla="val 8308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sp>
          <p:nvSpPr>
            <p:cNvPr id="51" name="Прямоугольник: скругленные углы 50">
              <a:extLst>
                <a:ext uri="{FF2B5EF4-FFF2-40B4-BE49-F238E27FC236}">
                  <a16:creationId xmlns:a16="http://schemas.microsoft.com/office/drawing/2014/main" id="{15BECE10-FF5F-44DF-946E-515B95E980BD}"/>
                </a:ext>
              </a:extLst>
            </p:cNvPr>
            <p:cNvSpPr/>
            <p:nvPr/>
          </p:nvSpPr>
          <p:spPr>
            <a:xfrm>
              <a:off x="9980193" y="1422308"/>
              <a:ext cx="1831026" cy="2986346"/>
            </a:xfrm>
            <a:prstGeom prst="roundRect">
              <a:avLst>
                <a:gd name="adj" fmla="val 8308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sp>
          <p:nvSpPr>
            <p:cNvPr id="52" name="Прямоугольник: скругленные углы 51">
              <a:extLst>
                <a:ext uri="{FF2B5EF4-FFF2-40B4-BE49-F238E27FC236}">
                  <a16:creationId xmlns:a16="http://schemas.microsoft.com/office/drawing/2014/main" id="{403E8E97-3DFA-4BDD-BDCB-7A4DABF215D6}"/>
                </a:ext>
              </a:extLst>
            </p:cNvPr>
            <p:cNvSpPr/>
            <p:nvPr/>
          </p:nvSpPr>
          <p:spPr>
            <a:xfrm>
              <a:off x="9827401" y="1943548"/>
              <a:ext cx="484607" cy="790378"/>
            </a:xfrm>
            <a:prstGeom prst="roundRect">
              <a:avLst>
                <a:gd name="adj" fmla="val 8308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sp>
          <p:nvSpPr>
            <p:cNvPr id="50" name="Прямоугольник: скругленные углы 49">
              <a:extLst>
                <a:ext uri="{FF2B5EF4-FFF2-40B4-BE49-F238E27FC236}">
                  <a16:creationId xmlns:a16="http://schemas.microsoft.com/office/drawing/2014/main" id="{7F238304-D570-4ADD-9C3D-C4098F4B13F2}"/>
                </a:ext>
              </a:extLst>
            </p:cNvPr>
            <p:cNvSpPr/>
            <p:nvPr/>
          </p:nvSpPr>
          <p:spPr>
            <a:xfrm>
              <a:off x="9731795" y="1850490"/>
              <a:ext cx="243284" cy="240493"/>
            </a:xfrm>
            <a:prstGeom prst="roundRect">
              <a:avLst>
                <a:gd name="adj" fmla="val 27026"/>
              </a:avLst>
            </a:prstGeom>
            <a:solidFill>
              <a:srgbClr val="1FB7A6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7" name="Прямоугольник: скругленные углы 56">
              <a:extLst>
                <a:ext uri="{FF2B5EF4-FFF2-40B4-BE49-F238E27FC236}">
                  <a16:creationId xmlns:a16="http://schemas.microsoft.com/office/drawing/2014/main" id="{353726E8-3CD4-431C-8D94-553D946B8977}"/>
                </a:ext>
              </a:extLst>
            </p:cNvPr>
            <p:cNvSpPr/>
            <p:nvPr/>
          </p:nvSpPr>
          <p:spPr>
            <a:xfrm>
              <a:off x="10101440" y="1518276"/>
              <a:ext cx="1588532" cy="444974"/>
            </a:xfrm>
            <a:prstGeom prst="roundRect">
              <a:avLst>
                <a:gd name="adj" fmla="val 28771"/>
              </a:avLst>
            </a:prstGeom>
            <a:solidFill>
              <a:srgbClr val="64D27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rgbClr val="92D050"/>
                </a:solidFill>
              </a:endParaRPr>
            </a:p>
          </p:txBody>
        </p:sp>
        <p:pic>
          <p:nvPicPr>
            <p:cNvPr id="10" name="Рисунок 9">
              <a:extLst>
                <a:ext uri="{FF2B5EF4-FFF2-40B4-BE49-F238E27FC236}">
                  <a16:creationId xmlns:a16="http://schemas.microsoft.com/office/drawing/2014/main" id="{70598B8F-30DB-4968-900D-B90249DF99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3050"/>
            <a:stretch/>
          </p:blipFill>
          <p:spPr>
            <a:xfrm>
              <a:off x="6204332" y="2513524"/>
              <a:ext cx="3370183" cy="1646982"/>
            </a:xfrm>
            <a:prstGeom prst="rect">
              <a:avLst/>
            </a:prstGeom>
          </p:spPr>
        </p:pic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id="{78A2A313-E554-4168-B77D-91472F7992D6}"/>
                </a:ext>
              </a:extLst>
            </p:cNvPr>
            <p:cNvGrpSpPr/>
            <p:nvPr/>
          </p:nvGrpSpPr>
          <p:grpSpPr>
            <a:xfrm>
              <a:off x="9731795" y="2808619"/>
              <a:ext cx="1915537" cy="1024210"/>
              <a:chOff x="4300287" y="2866946"/>
              <a:chExt cx="3591426" cy="1920284"/>
            </a:xfrm>
          </p:grpSpPr>
          <p:pic>
            <p:nvPicPr>
              <p:cNvPr id="20" name="Рисунок 19">
                <a:extLst>
                  <a:ext uri="{FF2B5EF4-FFF2-40B4-BE49-F238E27FC236}">
                    <a16:creationId xmlns:a16="http://schemas.microsoft.com/office/drawing/2014/main" id="{C568B6A6-AABB-4A9E-B315-2862D460F6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00287" y="2866946"/>
                <a:ext cx="3591426" cy="1124107"/>
              </a:xfrm>
              <a:prstGeom prst="rect">
                <a:avLst/>
              </a:prstGeom>
            </p:spPr>
          </p:pic>
          <p:pic>
            <p:nvPicPr>
              <p:cNvPr id="22" name="Рисунок 21">
                <a:extLst>
                  <a:ext uri="{FF2B5EF4-FFF2-40B4-BE49-F238E27FC236}">
                    <a16:creationId xmlns:a16="http://schemas.microsoft.com/office/drawing/2014/main" id="{D993B449-5B0B-4925-8687-603B7BADB4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05846" y="3948913"/>
                <a:ext cx="3038899" cy="838317"/>
              </a:xfrm>
              <a:prstGeom prst="rect">
                <a:avLst/>
              </a:prstGeom>
            </p:spPr>
          </p:pic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2CB88216-6B91-48E5-A97A-CDDC9E74EDC1}"/>
                </a:ext>
              </a:extLst>
            </p:cNvPr>
            <p:cNvSpPr txBox="1"/>
            <p:nvPr/>
          </p:nvSpPr>
          <p:spPr>
            <a:xfrm>
              <a:off x="6277977" y="2143755"/>
              <a:ext cx="55059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>
                  <a:solidFill>
                    <a:srgbClr val="64D27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Доля премий по добровольным видам страхования выросла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DB3A3C8-B8EE-47E7-A4CA-1D286936ED5E}"/>
                </a:ext>
              </a:extLst>
            </p:cNvPr>
            <p:cNvSpPr txBox="1"/>
            <p:nvPr/>
          </p:nvSpPr>
          <p:spPr>
            <a:xfrm>
              <a:off x="10139238" y="1577320"/>
              <a:ext cx="15579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Доля премий</a:t>
              </a:r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44A1498F-5925-43AD-A975-00D7ADFA8ECF}"/>
              </a:ext>
            </a:extLst>
          </p:cNvPr>
          <p:cNvGrpSpPr/>
          <p:nvPr/>
        </p:nvGrpSpPr>
        <p:grpSpPr>
          <a:xfrm>
            <a:off x="4630798" y="4500847"/>
            <a:ext cx="7202471" cy="1963786"/>
            <a:chOff x="4630798" y="4551647"/>
            <a:chExt cx="7202471" cy="1963786"/>
          </a:xfrm>
        </p:grpSpPr>
        <p:sp>
          <p:nvSpPr>
            <p:cNvPr id="42" name="Прямоугольник: скругленные углы 41">
              <a:extLst>
                <a:ext uri="{FF2B5EF4-FFF2-40B4-BE49-F238E27FC236}">
                  <a16:creationId xmlns:a16="http://schemas.microsoft.com/office/drawing/2014/main" id="{18B3EE9B-E1BA-456F-BC4D-3D8CC34F76EB}"/>
                </a:ext>
              </a:extLst>
            </p:cNvPr>
            <p:cNvSpPr/>
            <p:nvPr/>
          </p:nvSpPr>
          <p:spPr>
            <a:xfrm>
              <a:off x="4630798" y="4551647"/>
              <a:ext cx="7202471" cy="1963786"/>
            </a:xfrm>
            <a:prstGeom prst="roundRect">
              <a:avLst>
                <a:gd name="adj" fmla="val 6563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E6EB49A9-CCD8-4595-A06E-2927A1F8BDEE}"/>
                </a:ext>
              </a:extLst>
            </p:cNvPr>
            <p:cNvSpPr txBox="1"/>
            <p:nvPr/>
          </p:nvSpPr>
          <p:spPr>
            <a:xfrm>
              <a:off x="4691830" y="4616526"/>
              <a:ext cx="711938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Одним из драйверов роста рынка в I квартале 2024 г. стало автострахование. Так, взносы </a:t>
              </a:r>
            </a:p>
            <a:p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по автокаско выросли на 22,2%. Это объясняется увеличением продаж новых автомобилей, </a:t>
              </a:r>
            </a:p>
            <a:p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в том числе в кредит, когда машина страхуется по требованию банка. Также отмечается </a:t>
              </a:r>
            </a:p>
            <a:p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рост спроса на недорогие полисы с ограниченным набором рисков, особенно со стороны </a:t>
              </a:r>
            </a:p>
            <a:p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владельцев подержанных транспортных средств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8AE388-621A-48BA-8EFB-3D83401BE561}"/>
                </a:ext>
              </a:extLst>
            </p:cNvPr>
            <p:cNvSpPr txBox="1"/>
            <p:nvPr/>
          </p:nvSpPr>
          <p:spPr>
            <a:xfrm>
              <a:off x="4691831" y="5647717"/>
              <a:ext cx="71193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Выплаты в ОСАГО выросли существеннее, чем сборы: 27,8% против 5,7%. Это прежде </a:t>
              </a:r>
            </a:p>
            <a:p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всего связано с тем, что подорожание деталей и комплектующих для ремонта проявляется </a:t>
              </a:r>
            </a:p>
            <a:p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в увеличении размеров выплат постепенно – по мере обновления данных в справочнике </a:t>
              </a:r>
            </a:p>
            <a:p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запчастей (на их основе страховщики рассчитывают компенсации по ОСАГО)</a:t>
              </a: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63CEF7E-2833-4DC8-BA3F-C1EA92813DB0}"/>
              </a:ext>
            </a:extLst>
          </p:cNvPr>
          <p:cNvGrpSpPr/>
          <p:nvPr/>
        </p:nvGrpSpPr>
        <p:grpSpPr>
          <a:xfrm>
            <a:off x="380781" y="4500846"/>
            <a:ext cx="4166710" cy="1963787"/>
            <a:chOff x="380782" y="4551646"/>
            <a:chExt cx="4166710" cy="1963787"/>
          </a:xfrm>
        </p:grpSpPr>
        <p:grpSp>
          <p:nvGrpSpPr>
            <p:cNvPr id="4" name="Группа 3">
              <a:extLst>
                <a:ext uri="{FF2B5EF4-FFF2-40B4-BE49-F238E27FC236}">
                  <a16:creationId xmlns:a16="http://schemas.microsoft.com/office/drawing/2014/main" id="{2A937F37-84C2-49DE-A1E4-D8CE983135EA}"/>
                </a:ext>
              </a:extLst>
            </p:cNvPr>
            <p:cNvGrpSpPr/>
            <p:nvPr/>
          </p:nvGrpSpPr>
          <p:grpSpPr>
            <a:xfrm>
              <a:off x="380782" y="4551646"/>
              <a:ext cx="4160899" cy="1963787"/>
              <a:chOff x="380782" y="4551646"/>
              <a:chExt cx="4160899" cy="1963787"/>
            </a:xfrm>
          </p:grpSpPr>
          <p:sp>
            <p:nvSpPr>
              <p:cNvPr id="35" name="Прямоугольник: скругленные углы 34">
                <a:extLst>
                  <a:ext uri="{FF2B5EF4-FFF2-40B4-BE49-F238E27FC236}">
                    <a16:creationId xmlns:a16="http://schemas.microsoft.com/office/drawing/2014/main" id="{3FFE59C3-D818-4F09-963C-9E48E1BDF09E}"/>
                  </a:ext>
                </a:extLst>
              </p:cNvPr>
              <p:cNvSpPr/>
              <p:nvPr/>
            </p:nvSpPr>
            <p:spPr>
              <a:xfrm>
                <a:off x="380782" y="4551646"/>
                <a:ext cx="4160899" cy="1963787"/>
              </a:xfrm>
              <a:prstGeom prst="roundRect">
                <a:avLst>
                  <a:gd name="adj" fmla="val 8966"/>
                </a:avLst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noFill/>
                </a:endParaRPr>
              </a:p>
            </p:txBody>
          </p:sp>
          <p:sp>
            <p:nvSpPr>
              <p:cNvPr id="53" name="Прямоугольник: скругленные углы 52">
                <a:extLst>
                  <a:ext uri="{FF2B5EF4-FFF2-40B4-BE49-F238E27FC236}">
                    <a16:creationId xmlns:a16="http://schemas.microsoft.com/office/drawing/2014/main" id="{35642BBB-B3B9-4F02-AE20-26688F4C9CB6}"/>
                  </a:ext>
                </a:extLst>
              </p:cNvPr>
              <p:cNvSpPr/>
              <p:nvPr/>
            </p:nvSpPr>
            <p:spPr>
              <a:xfrm>
                <a:off x="441322" y="4609755"/>
                <a:ext cx="4036357" cy="266338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0A04CC59-5DA2-403E-8FF3-3C1D46C51B79}"/>
                  </a:ext>
                </a:extLst>
              </p:cNvPr>
              <p:cNvSpPr txBox="1"/>
              <p:nvPr/>
            </p:nvSpPr>
            <p:spPr>
              <a:xfrm>
                <a:off x="431248" y="4604424"/>
                <a:ext cx="407178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200" dirty="0">
                    <a:solidFill>
                      <a:srgbClr val="64D271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</a:rPr>
                  <a:t>Новый продукт - полис долевого страхования жизни</a:t>
                </a:r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C2B370A-F28C-4623-9A0C-30D55725F10B}"/>
                </a:ext>
              </a:extLst>
            </p:cNvPr>
            <p:cNvSpPr txBox="1"/>
            <p:nvPr/>
          </p:nvSpPr>
          <p:spPr>
            <a:xfrm>
              <a:off x="386593" y="4897758"/>
              <a:ext cx="4160899" cy="1615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Долевое страхование жизни (ДСЖ) — это тип страхования, при котором страховщик инвестирует часть страховых взносов в паевые инвестиционные фонды (ПИФ), а остальная часть идет на страховую защиту. Закон, разрешающий и регламентирующий ДСЖ, вступил в силу 1 января 2025 года. </a:t>
              </a:r>
            </a:p>
            <a:p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По оценкам компании </a:t>
              </a:r>
              <a:r>
                <a:rPr lang="ru-RU" sz="1100" dirty="0" err="1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Kept</a:t>
              </a:r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, в 2025 году объем рынка долевого страхования жизни может составить ₽200–250 млрд</a:t>
              </a: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F749B5C6-79D1-4816-B54B-5D03C024B858}"/>
              </a:ext>
            </a:extLst>
          </p:cNvPr>
          <p:cNvSpPr txBox="1"/>
          <p:nvPr/>
        </p:nvSpPr>
        <p:spPr>
          <a:xfrm>
            <a:off x="6861509" y="6543661"/>
            <a:ext cx="486640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РБК Инвестиции. В России продан первый полис долевого страхования жизни</a:t>
            </a:r>
            <a:endParaRPr lang="ru-RU" sz="1100" dirty="0">
              <a:solidFill>
                <a:schemeClr val="bg1"/>
              </a:solidFill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988B6E2-7D82-42BB-81FD-D939032BAD58}"/>
              </a:ext>
            </a:extLst>
          </p:cNvPr>
          <p:cNvGrpSpPr/>
          <p:nvPr/>
        </p:nvGrpSpPr>
        <p:grpSpPr>
          <a:xfrm>
            <a:off x="380781" y="1395574"/>
            <a:ext cx="5648882" cy="2967326"/>
            <a:chOff x="380781" y="1446374"/>
            <a:chExt cx="5648882" cy="2967326"/>
          </a:xfrm>
        </p:grpSpPr>
        <p:sp>
          <p:nvSpPr>
            <p:cNvPr id="19" name="Прямоугольник: скругленные углы 18">
              <a:extLst>
                <a:ext uri="{FF2B5EF4-FFF2-40B4-BE49-F238E27FC236}">
                  <a16:creationId xmlns:a16="http://schemas.microsoft.com/office/drawing/2014/main" id="{2C8AE57E-88CC-4621-AADE-C2AB48CAD285}"/>
                </a:ext>
              </a:extLst>
            </p:cNvPr>
            <p:cNvSpPr/>
            <p:nvPr/>
          </p:nvSpPr>
          <p:spPr>
            <a:xfrm>
              <a:off x="380782" y="1446374"/>
              <a:ext cx="1831026" cy="2962280"/>
            </a:xfrm>
            <a:prstGeom prst="roundRect">
              <a:avLst>
                <a:gd name="adj" fmla="val 8308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grpSp>
          <p:nvGrpSpPr>
            <p:cNvPr id="75" name="Группа 74">
              <a:extLst>
                <a:ext uri="{FF2B5EF4-FFF2-40B4-BE49-F238E27FC236}">
                  <a16:creationId xmlns:a16="http://schemas.microsoft.com/office/drawing/2014/main" id="{1CD85307-1F45-4B79-A8DA-B60CDAADB835}"/>
                </a:ext>
              </a:extLst>
            </p:cNvPr>
            <p:cNvGrpSpPr/>
            <p:nvPr/>
          </p:nvGrpSpPr>
          <p:grpSpPr>
            <a:xfrm>
              <a:off x="380781" y="1938832"/>
              <a:ext cx="5648882" cy="2474868"/>
              <a:chOff x="380781" y="1938832"/>
              <a:chExt cx="5648882" cy="2474868"/>
            </a:xfrm>
          </p:grpSpPr>
          <p:sp>
            <p:nvSpPr>
              <p:cNvPr id="43" name="Прямоугольник: скругленные углы 42">
                <a:extLst>
                  <a:ext uri="{FF2B5EF4-FFF2-40B4-BE49-F238E27FC236}">
                    <a16:creationId xmlns:a16="http://schemas.microsoft.com/office/drawing/2014/main" id="{D1BF1DFA-AFD3-4E40-A993-CAEB7CBDD09F}"/>
                  </a:ext>
                </a:extLst>
              </p:cNvPr>
              <p:cNvSpPr/>
              <p:nvPr/>
            </p:nvSpPr>
            <p:spPr>
              <a:xfrm>
                <a:off x="1097700" y="1938832"/>
                <a:ext cx="1320997" cy="1318136"/>
              </a:xfrm>
              <a:prstGeom prst="roundRect">
                <a:avLst>
                  <a:gd name="adj" fmla="val 8308"/>
                </a:avLst>
              </a:prstGeom>
              <a:solidFill>
                <a:schemeClr val="bg1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noFill/>
                </a:endParaRPr>
              </a:p>
            </p:txBody>
          </p:sp>
          <p:sp>
            <p:nvSpPr>
              <p:cNvPr id="45" name="Прямоугольник: скругленные углы 44">
                <a:extLst>
                  <a:ext uri="{FF2B5EF4-FFF2-40B4-BE49-F238E27FC236}">
                    <a16:creationId xmlns:a16="http://schemas.microsoft.com/office/drawing/2014/main" id="{4D458F7C-4036-4B69-B798-236A32CCEB38}"/>
                  </a:ext>
                </a:extLst>
              </p:cNvPr>
              <p:cNvSpPr/>
              <p:nvPr/>
            </p:nvSpPr>
            <p:spPr>
              <a:xfrm>
                <a:off x="380781" y="2103684"/>
                <a:ext cx="5648882" cy="2310016"/>
              </a:xfrm>
              <a:prstGeom prst="roundRect">
                <a:avLst>
                  <a:gd name="adj" fmla="val 8308"/>
                </a:avLst>
              </a:prstGeom>
              <a:solidFill>
                <a:schemeClr val="bg1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noFill/>
                </a:endParaRPr>
              </a:p>
            </p:txBody>
          </p:sp>
          <p:grpSp>
            <p:nvGrpSpPr>
              <p:cNvPr id="74" name="Группа 73">
                <a:extLst>
                  <a:ext uri="{FF2B5EF4-FFF2-40B4-BE49-F238E27FC236}">
                    <a16:creationId xmlns:a16="http://schemas.microsoft.com/office/drawing/2014/main" id="{6F0EF9EB-4842-4B5F-A47E-201C3FB16AF0}"/>
                  </a:ext>
                </a:extLst>
              </p:cNvPr>
              <p:cNvGrpSpPr/>
              <p:nvPr/>
            </p:nvGrpSpPr>
            <p:grpSpPr>
              <a:xfrm>
                <a:off x="514578" y="2143755"/>
                <a:ext cx="5505913" cy="2047856"/>
                <a:chOff x="514578" y="2143755"/>
                <a:chExt cx="5505913" cy="2047856"/>
              </a:xfrm>
            </p:grpSpPr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2854AD98-B0ED-48D9-BBE1-5FE140AAECAA}"/>
                    </a:ext>
                  </a:extLst>
                </p:cNvPr>
                <p:cNvSpPr txBox="1"/>
                <p:nvPr/>
              </p:nvSpPr>
              <p:spPr>
                <a:xfrm>
                  <a:off x="514578" y="2143755"/>
                  <a:ext cx="550591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1400" dirty="0">
                      <a:solidFill>
                        <a:srgbClr val="64D271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</a:rPr>
                    <a:t>В 1 квартале 2024 г. рост страхового рынка (г</a:t>
                  </a:r>
                  <a:r>
                    <a:rPr lang="en-US" sz="1400" dirty="0">
                      <a:solidFill>
                        <a:srgbClr val="64D271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</a:rPr>
                    <a:t>/</a:t>
                  </a:r>
                  <a:r>
                    <a:rPr lang="ru-RU" sz="1400" dirty="0">
                      <a:solidFill>
                        <a:srgbClr val="64D271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</a:rPr>
                    <a:t>г) замедлился</a:t>
                  </a:r>
                </a:p>
              </p:txBody>
            </p:sp>
            <p:pic>
              <p:nvPicPr>
                <p:cNvPr id="59" name="Рисунок 58">
                  <a:extLst>
                    <a:ext uri="{FF2B5EF4-FFF2-40B4-BE49-F238E27FC236}">
                      <a16:creationId xmlns:a16="http://schemas.microsoft.com/office/drawing/2014/main" id="{76DD9A71-528D-4B65-A060-8B349967411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t="19026" b="17924"/>
                <a:stretch/>
              </p:blipFill>
              <p:spPr>
                <a:xfrm>
                  <a:off x="566943" y="2520115"/>
                  <a:ext cx="3307038" cy="1671496"/>
                </a:xfrm>
                <a:prstGeom prst="rect">
                  <a:avLst/>
                </a:prstGeom>
              </p:spPr>
            </p:pic>
            <p:pic>
              <p:nvPicPr>
                <p:cNvPr id="60" name="Рисунок 59">
                  <a:extLst>
                    <a:ext uri="{FF2B5EF4-FFF2-40B4-BE49-F238E27FC236}">
                      <a16:creationId xmlns:a16="http://schemas.microsoft.com/office/drawing/2014/main" id="{8A7E9559-5430-4BA4-B2CE-F5344DC4AC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918523" y="3053322"/>
                  <a:ext cx="2084321" cy="475618"/>
                </a:xfrm>
                <a:prstGeom prst="rect">
                  <a:avLst/>
                </a:prstGeom>
              </p:spPr>
            </p:pic>
          </p:grpSp>
        </p:grpSp>
        <p:sp>
          <p:nvSpPr>
            <p:cNvPr id="44" name="Прямоугольник: скругленные углы 43">
              <a:extLst>
                <a:ext uri="{FF2B5EF4-FFF2-40B4-BE49-F238E27FC236}">
                  <a16:creationId xmlns:a16="http://schemas.microsoft.com/office/drawing/2014/main" id="{FCBC5A0E-D9AF-40D3-9794-D5ABCE1BB220}"/>
                </a:ext>
              </a:extLst>
            </p:cNvPr>
            <p:cNvSpPr/>
            <p:nvPr/>
          </p:nvSpPr>
          <p:spPr>
            <a:xfrm>
              <a:off x="2226907" y="1881595"/>
              <a:ext cx="313037" cy="209389"/>
            </a:xfrm>
            <a:prstGeom prst="roundRect">
              <a:avLst>
                <a:gd name="adj" fmla="val 27026"/>
              </a:avLst>
            </a:prstGeom>
            <a:solidFill>
              <a:srgbClr val="7DD763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27" name="Группа 26">
              <a:extLst>
                <a:ext uri="{FF2B5EF4-FFF2-40B4-BE49-F238E27FC236}">
                  <a16:creationId xmlns:a16="http://schemas.microsoft.com/office/drawing/2014/main" id="{A16C2D56-1984-4418-B522-DEDF2B36E913}"/>
                </a:ext>
              </a:extLst>
            </p:cNvPr>
            <p:cNvGrpSpPr/>
            <p:nvPr/>
          </p:nvGrpSpPr>
          <p:grpSpPr>
            <a:xfrm>
              <a:off x="499781" y="1565842"/>
              <a:ext cx="1588532" cy="444974"/>
              <a:chOff x="499781" y="1565842"/>
              <a:chExt cx="1588532" cy="444974"/>
            </a:xfrm>
          </p:grpSpPr>
          <p:sp>
            <p:nvSpPr>
              <p:cNvPr id="36" name="Прямоугольник: скругленные углы 35">
                <a:extLst>
                  <a:ext uri="{FF2B5EF4-FFF2-40B4-BE49-F238E27FC236}">
                    <a16:creationId xmlns:a16="http://schemas.microsoft.com/office/drawing/2014/main" id="{0BB609BC-F311-48F0-929B-E8A5CE70441B}"/>
                  </a:ext>
                </a:extLst>
              </p:cNvPr>
              <p:cNvSpPr/>
              <p:nvPr/>
            </p:nvSpPr>
            <p:spPr>
              <a:xfrm>
                <a:off x="499781" y="1565842"/>
                <a:ext cx="1588532" cy="444974"/>
              </a:xfrm>
              <a:prstGeom prst="roundRect">
                <a:avLst>
                  <a:gd name="adj" fmla="val 28771"/>
                </a:avLst>
              </a:prstGeom>
              <a:solidFill>
                <a:srgbClr val="64D27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rgbClr val="92D050"/>
                  </a:solidFill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416289F-2F85-493F-93F6-8F321E6E5405}"/>
                  </a:ext>
                </a:extLst>
              </p:cNvPr>
              <p:cNvSpPr txBox="1"/>
              <p:nvPr/>
            </p:nvSpPr>
            <p:spPr>
              <a:xfrm>
                <a:off x="516157" y="1624696"/>
                <a:ext cx="155795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>
                    <a:solidFill>
                      <a:schemeClr val="bg1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</a:rPr>
                  <a:t>Объем рынка</a:t>
                </a:r>
              </a:p>
            </p:txBody>
          </p:sp>
        </p:grp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5304AD6C-30FB-406A-AFBD-D8F5EE7FC5FC}"/>
              </a:ext>
            </a:extLst>
          </p:cNvPr>
          <p:cNvGrpSpPr/>
          <p:nvPr/>
        </p:nvGrpSpPr>
        <p:grpSpPr>
          <a:xfrm>
            <a:off x="2364599" y="1414412"/>
            <a:ext cx="7462803" cy="505533"/>
            <a:chOff x="2364599" y="1465212"/>
            <a:chExt cx="7462803" cy="505533"/>
          </a:xfrm>
        </p:grpSpPr>
        <p:sp>
          <p:nvSpPr>
            <p:cNvPr id="55" name="Прямоугольник: скругленные углы 54">
              <a:extLst>
                <a:ext uri="{FF2B5EF4-FFF2-40B4-BE49-F238E27FC236}">
                  <a16:creationId xmlns:a16="http://schemas.microsoft.com/office/drawing/2014/main" id="{2485AE2C-FE84-416C-9E44-14197E4BB85C}"/>
                </a:ext>
              </a:extLst>
            </p:cNvPr>
            <p:cNvSpPr/>
            <p:nvPr/>
          </p:nvSpPr>
          <p:spPr>
            <a:xfrm>
              <a:off x="2364599" y="1465212"/>
              <a:ext cx="7462803" cy="505533"/>
            </a:xfrm>
            <a:prstGeom prst="roundRect">
              <a:avLst>
                <a:gd name="adj" fmla="val 27026"/>
              </a:avLst>
            </a:prstGeom>
            <a:solidFill>
              <a:schemeClr val="bg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5EB0656-F105-4312-86E4-52BCF0CE248E}"/>
                </a:ext>
              </a:extLst>
            </p:cNvPr>
            <p:cNvSpPr txBox="1"/>
            <p:nvPr/>
          </p:nvSpPr>
          <p:spPr>
            <a:xfrm>
              <a:off x="2517390" y="1548701"/>
              <a:ext cx="7157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>
                  <a:solidFill>
                    <a:srgbClr val="64D27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В целом объем страховых выплат вырос на 10,9%, до 272 млрд рублей</a:t>
              </a:r>
            </a:p>
          </p:txBody>
        </p:sp>
      </p:grpSp>
      <p:sp>
        <p:nvSpPr>
          <p:cNvPr id="63" name="Прямоугольник: скругленные углы 62">
            <a:extLst>
              <a:ext uri="{FF2B5EF4-FFF2-40B4-BE49-F238E27FC236}">
                <a16:creationId xmlns:a16="http://schemas.microsoft.com/office/drawing/2014/main" id="{450FF074-44D1-4FB0-88C0-AD6C9D853151}"/>
              </a:ext>
            </a:extLst>
          </p:cNvPr>
          <p:cNvSpPr/>
          <p:nvPr/>
        </p:nvSpPr>
        <p:spPr>
          <a:xfrm>
            <a:off x="380782" y="253328"/>
            <a:ext cx="11430436" cy="5424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DF9351D-01A8-495C-8C04-D538D9D7EFB7}"/>
              </a:ext>
            </a:extLst>
          </p:cNvPr>
          <p:cNvSpPr txBox="1"/>
          <p:nvPr/>
        </p:nvSpPr>
        <p:spPr>
          <a:xfrm>
            <a:off x="1380295" y="349400"/>
            <a:ext cx="2029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Анализ рынка</a:t>
            </a:r>
            <a:endParaRPr lang="ru-RU" dirty="0">
              <a:solidFill>
                <a:srgbClr val="FE6300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70" name="Группа 69">
            <a:extLst>
              <a:ext uri="{FF2B5EF4-FFF2-40B4-BE49-F238E27FC236}">
                <a16:creationId xmlns:a16="http://schemas.microsoft.com/office/drawing/2014/main" id="{409DC9D9-37DF-4B4B-B19B-F97A034681B4}"/>
              </a:ext>
            </a:extLst>
          </p:cNvPr>
          <p:cNvGrpSpPr/>
          <p:nvPr/>
        </p:nvGrpSpPr>
        <p:grpSpPr>
          <a:xfrm>
            <a:off x="469900" y="321341"/>
            <a:ext cx="406400" cy="406400"/>
            <a:chOff x="469900" y="321341"/>
            <a:chExt cx="406400" cy="406400"/>
          </a:xfrm>
        </p:grpSpPr>
        <p:sp>
          <p:nvSpPr>
            <p:cNvPr id="76" name="Овал 75">
              <a:extLst>
                <a:ext uri="{FF2B5EF4-FFF2-40B4-BE49-F238E27FC236}">
                  <a16:creationId xmlns:a16="http://schemas.microsoft.com/office/drawing/2014/main" id="{EA893B8C-6B91-443D-9953-0D33BE46B77E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764BD7D-B44E-47B7-8011-34CFC77C3BFF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2DD6220C-8C6E-4928-A3D8-2213770AB389}"/>
              </a:ext>
            </a:extLst>
          </p:cNvPr>
          <p:cNvGrpSpPr/>
          <p:nvPr/>
        </p:nvGrpSpPr>
        <p:grpSpPr>
          <a:xfrm>
            <a:off x="925098" y="321341"/>
            <a:ext cx="406400" cy="406400"/>
            <a:chOff x="469900" y="321341"/>
            <a:chExt cx="406400" cy="406400"/>
          </a:xfrm>
        </p:grpSpPr>
        <p:sp>
          <p:nvSpPr>
            <p:cNvPr id="82" name="Овал 81">
              <a:extLst>
                <a:ext uri="{FF2B5EF4-FFF2-40B4-BE49-F238E27FC236}">
                  <a16:creationId xmlns:a16="http://schemas.microsoft.com/office/drawing/2014/main" id="{8075768E-DD84-421F-953C-34C59EAACE8E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gradFill>
              <a:gsLst>
                <a:gs pos="72000">
                  <a:srgbClr val="22C496"/>
                </a:gs>
                <a:gs pos="100000">
                  <a:srgbClr val="1893D1"/>
                </a:gs>
                <a:gs pos="0">
                  <a:srgbClr val="B2E24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36135077-3332-45D0-8F39-7E77530D2368}"/>
                </a:ext>
              </a:extLst>
            </p:cNvPr>
            <p:cNvSpPr txBox="1"/>
            <p:nvPr/>
          </p:nvSpPr>
          <p:spPr>
            <a:xfrm>
              <a:off x="515523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131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6" grpId="1"/>
      <p:bldP spid="47" grpId="0"/>
      <p:bldP spid="47" grpId="1"/>
      <p:bldP spid="71" grpId="0"/>
      <p:bldP spid="71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2C9EDB6B-F821-49EC-9CDE-B6C494D32789}"/>
              </a:ext>
            </a:extLst>
          </p:cNvPr>
          <p:cNvSpPr/>
          <p:nvPr/>
        </p:nvSpPr>
        <p:spPr>
          <a:xfrm>
            <a:off x="0" y="-4368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5214003-6192-4534-AE24-5A47CC982B9E}"/>
              </a:ext>
            </a:extLst>
          </p:cNvPr>
          <p:cNvSpPr txBox="1"/>
          <p:nvPr/>
        </p:nvSpPr>
        <p:spPr>
          <a:xfrm>
            <a:off x="11811218" y="6483548"/>
            <a:ext cx="250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4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B2CC10C3-E25A-4625-82C0-3CD2675F93DA}"/>
              </a:ext>
            </a:extLst>
          </p:cNvPr>
          <p:cNvGrpSpPr/>
          <p:nvPr/>
        </p:nvGrpSpPr>
        <p:grpSpPr>
          <a:xfrm>
            <a:off x="9194434" y="2067670"/>
            <a:ext cx="2556858" cy="3353911"/>
            <a:chOff x="9056518" y="1140200"/>
            <a:chExt cx="2556858" cy="3353911"/>
          </a:xfrm>
        </p:grpSpPr>
        <p:sp>
          <p:nvSpPr>
            <p:cNvPr id="29" name="Прямоугольник: скругленные углы 42">
              <a:extLst>
                <a:ext uri="{FF2B5EF4-FFF2-40B4-BE49-F238E27FC236}">
                  <a16:creationId xmlns:a16="http://schemas.microsoft.com/office/drawing/2014/main" id="{180912C9-EECA-498E-947A-CF07D70BBBED}"/>
                </a:ext>
              </a:extLst>
            </p:cNvPr>
            <p:cNvSpPr/>
            <p:nvPr/>
          </p:nvSpPr>
          <p:spPr>
            <a:xfrm>
              <a:off x="9056518" y="1140200"/>
              <a:ext cx="2556858" cy="3218314"/>
            </a:xfrm>
            <a:prstGeom prst="roundRect">
              <a:avLst>
                <a:gd name="adj" fmla="val 8966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noFill/>
                </a:rPr>
                <a:t>риски</a:t>
              </a:r>
            </a:p>
            <a:p>
              <a:pPr algn="ctr"/>
              <a:r>
                <a:rPr lang="ru-RU" dirty="0">
                  <a:noFill/>
                </a:rPr>
                <a:t>Неправильная работа модели прогнозирования. Модель может давать неверные прогнозы, что приведет к недостаточной подготовке к финансовым обязательствам или излишним резервам.</a:t>
              </a:r>
            </a:p>
            <a:p>
              <a:pPr algn="ctr"/>
              <a:r>
                <a:rPr lang="ru-RU" dirty="0">
                  <a:noFill/>
                </a:rPr>
                <a:t>Зависимость от качества данных. Если данные, используемые для построения модели, будут неполными или неточными, это повлияет на её надежность и точность предсказаний. неполными или неточными, это повлияет на её надежность и точность предсказаний.</a:t>
              </a:r>
            </a:p>
          </p:txBody>
        </p:sp>
        <p:sp>
          <p:nvSpPr>
            <p:cNvPr id="30" name="Прямоугольник: скругленные углы 43">
              <a:extLst>
                <a:ext uri="{FF2B5EF4-FFF2-40B4-BE49-F238E27FC236}">
                  <a16:creationId xmlns:a16="http://schemas.microsoft.com/office/drawing/2014/main" id="{003ECF33-39B7-4984-AEBD-162577EBB9D5}"/>
                </a:ext>
              </a:extLst>
            </p:cNvPr>
            <p:cNvSpPr/>
            <p:nvPr/>
          </p:nvSpPr>
          <p:spPr>
            <a:xfrm>
              <a:off x="9166247" y="1198369"/>
              <a:ext cx="2338954" cy="423594"/>
            </a:xfrm>
            <a:prstGeom prst="roundRect">
              <a:avLst>
                <a:gd name="adj" fmla="val 46488"/>
              </a:avLst>
            </a:prstGeom>
            <a:solidFill>
              <a:srgbClr val="64D27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F649F4F-26CA-4CD6-8140-55940D9C3CA2}"/>
                </a:ext>
              </a:extLst>
            </p:cNvPr>
            <p:cNvSpPr txBox="1"/>
            <p:nvPr/>
          </p:nvSpPr>
          <p:spPr>
            <a:xfrm>
              <a:off x="9258492" y="1225500"/>
              <a:ext cx="2137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Критерии успеха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ECB9C4F-A297-4698-9AC2-80FF2805D194}"/>
                </a:ext>
              </a:extLst>
            </p:cNvPr>
            <p:cNvSpPr txBox="1"/>
            <p:nvPr/>
          </p:nvSpPr>
          <p:spPr>
            <a:xfrm>
              <a:off x="9171011" y="1662567"/>
              <a:ext cx="2249558" cy="2831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Прогнозная модель должна показывать погрешность не более 10% относительно фактических выплат за отчетный период</a:t>
              </a:r>
            </a:p>
            <a:p>
              <a:pPr algn="ctr"/>
              <a:endParaRPr lang="ru-RU" sz="12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pPr algn="ctr"/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Затраты на страховые выплаты должны снизиться на 7% по сравнению с предыдущим годом благодаря успешной работе прогностической модели и улучшенной оценке рисков</a:t>
              </a:r>
            </a:p>
            <a:p>
              <a:endParaRPr lang="en-US" sz="10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88FA7C13-9D0C-4555-B76A-2165BC6F6B79}"/>
              </a:ext>
            </a:extLst>
          </p:cNvPr>
          <p:cNvGrpSpPr/>
          <p:nvPr/>
        </p:nvGrpSpPr>
        <p:grpSpPr>
          <a:xfrm>
            <a:off x="4028212" y="1079545"/>
            <a:ext cx="4852272" cy="5427086"/>
            <a:chOff x="4028212" y="1079545"/>
            <a:chExt cx="4852272" cy="5427086"/>
          </a:xfrm>
        </p:grpSpPr>
        <p:sp>
          <p:nvSpPr>
            <p:cNvPr id="35" name="Прямоугольник: скругленные углы 42">
              <a:extLst>
                <a:ext uri="{FF2B5EF4-FFF2-40B4-BE49-F238E27FC236}">
                  <a16:creationId xmlns:a16="http://schemas.microsoft.com/office/drawing/2014/main" id="{180912C9-EECA-498E-947A-CF07D70BBBED}"/>
                </a:ext>
              </a:extLst>
            </p:cNvPr>
            <p:cNvSpPr/>
            <p:nvPr/>
          </p:nvSpPr>
          <p:spPr>
            <a:xfrm>
              <a:off x="4028212" y="1079545"/>
              <a:ext cx="4852272" cy="5427086"/>
            </a:xfrm>
            <a:prstGeom prst="roundRect">
              <a:avLst>
                <a:gd name="adj" fmla="val 8966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pic>
          <p:nvPicPr>
            <p:cNvPr id="41" name="Рисунок 40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4351002" y="1224505"/>
              <a:ext cx="4294245" cy="5226024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DCB6BAF-15A7-40C1-8DD8-48C0A630EF41}"/>
                </a:ext>
              </a:extLst>
            </p:cNvPr>
            <p:cNvSpPr txBox="1"/>
            <p:nvPr/>
          </p:nvSpPr>
          <p:spPr>
            <a:xfrm>
              <a:off x="5428265" y="6198491"/>
              <a:ext cx="219811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100" u="sng" dirty="0">
                  <a:ea typeface="Roboto Black" panose="02000000000000000000" pitchFamily="2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Источник</a:t>
              </a:r>
              <a:r>
                <a:rPr lang="en-US" sz="1100" u="sng" dirty="0">
                  <a:ea typeface="Roboto Black" panose="02000000000000000000" pitchFamily="2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: </a:t>
              </a:r>
              <a:r>
                <a:rPr lang="ru-RU" sz="1100" u="sng" dirty="0">
                  <a:ea typeface="Roboto Black" panose="02000000000000000000" pitchFamily="2" charset="0"/>
                </a:rPr>
                <a:t>Исследование </a:t>
              </a:r>
              <a:r>
                <a:rPr lang="en-US" sz="1100" u="sng" dirty="0">
                  <a:ea typeface="Roboto Black" panose="02000000000000000000" pitchFamily="2" charset="0"/>
                </a:rPr>
                <a:t>Kept</a:t>
              </a:r>
              <a:endParaRPr lang="ru-RU" sz="1100" u="sng" dirty="0">
                <a:ea typeface="Roboto Black" panose="02000000000000000000" pitchFamily="2" charset="0"/>
              </a:endParaRPr>
            </a:p>
          </p:txBody>
        </p:sp>
      </p:grp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53B2ABB7-926B-49C2-81AA-38467A30DCEA}"/>
              </a:ext>
            </a:extLst>
          </p:cNvPr>
          <p:cNvGrpSpPr/>
          <p:nvPr/>
        </p:nvGrpSpPr>
        <p:grpSpPr>
          <a:xfrm>
            <a:off x="484250" y="1106058"/>
            <a:ext cx="3248158" cy="2764941"/>
            <a:chOff x="484250" y="1106058"/>
            <a:chExt cx="3248158" cy="2764941"/>
          </a:xfrm>
        </p:grpSpPr>
        <p:sp>
          <p:nvSpPr>
            <p:cNvPr id="46" name="Прямоугольник: скругленные углы 42">
              <a:extLst>
                <a:ext uri="{FF2B5EF4-FFF2-40B4-BE49-F238E27FC236}">
                  <a16:creationId xmlns:a16="http://schemas.microsoft.com/office/drawing/2014/main" id="{180912C9-EECA-498E-947A-CF07D70BBBED}"/>
                </a:ext>
              </a:extLst>
            </p:cNvPr>
            <p:cNvSpPr/>
            <p:nvPr/>
          </p:nvSpPr>
          <p:spPr>
            <a:xfrm>
              <a:off x="484250" y="1106058"/>
              <a:ext cx="3248158" cy="2764941"/>
            </a:xfrm>
            <a:prstGeom prst="roundRect">
              <a:avLst>
                <a:gd name="adj" fmla="val 8966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sp>
          <p:nvSpPr>
            <p:cNvPr id="47" name="Прямоугольник: скругленные углы 43">
              <a:extLst>
                <a:ext uri="{FF2B5EF4-FFF2-40B4-BE49-F238E27FC236}">
                  <a16:creationId xmlns:a16="http://schemas.microsoft.com/office/drawing/2014/main" id="{003ECF33-39B7-4984-AEBD-162577EBB9D5}"/>
                </a:ext>
              </a:extLst>
            </p:cNvPr>
            <p:cNvSpPr/>
            <p:nvPr/>
          </p:nvSpPr>
          <p:spPr>
            <a:xfrm>
              <a:off x="622166" y="1224505"/>
              <a:ext cx="2970120" cy="3157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B4C7DA9-E312-41EF-931A-8BA97B732E31}"/>
                </a:ext>
              </a:extLst>
            </p:cNvPr>
            <p:cNvSpPr txBox="1"/>
            <p:nvPr/>
          </p:nvSpPr>
          <p:spPr>
            <a:xfrm>
              <a:off x="503578" y="1635917"/>
              <a:ext cx="3188246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Повысить точность прогнозирования суммы страховых выплат на следующий год до уровня не менее 90%, чтобы оптимизировать резервы и улучшить финансовое планирование</a:t>
              </a: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ru-RU" sz="12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pPr algn="ctr"/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Снизить затраты на страховые выплаты на 10% в течение года за счет внедрения предиктивной аналитики и выявления факторов риска, влияющих на частоту обращений клиентов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00FEA43-72E1-4D2E-91C8-5900A3CF35BD}"/>
                </a:ext>
              </a:extLst>
            </p:cNvPr>
            <p:cNvSpPr txBox="1"/>
            <p:nvPr/>
          </p:nvSpPr>
          <p:spPr>
            <a:xfrm>
              <a:off x="544162" y="1199028"/>
              <a:ext cx="297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rgbClr val="64D27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Бизнес-цели</a:t>
              </a:r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A811416E-F5E9-4ED6-B357-12FCB2DB38CF}"/>
              </a:ext>
            </a:extLst>
          </p:cNvPr>
          <p:cNvGrpSpPr/>
          <p:nvPr/>
        </p:nvGrpSpPr>
        <p:grpSpPr>
          <a:xfrm>
            <a:off x="482629" y="4259536"/>
            <a:ext cx="3249779" cy="2247095"/>
            <a:chOff x="482629" y="4259536"/>
            <a:chExt cx="3249779" cy="2247095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B4C7DA9-E312-41EF-931A-8BA97B732E31}"/>
                </a:ext>
              </a:extLst>
            </p:cNvPr>
            <p:cNvSpPr txBox="1"/>
            <p:nvPr/>
          </p:nvSpPr>
          <p:spPr>
            <a:xfrm>
              <a:off x="482629" y="4333419"/>
              <a:ext cx="3000602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Модель может давать неверные прогнозы, что приведет к недостаточной подготовке к финансовым обязательствам или излишним резервам</a:t>
              </a: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endParaRPr lang="ru-RU" sz="12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pPr marL="285750" indent="-285750" algn="ctr">
                <a:buFont typeface="Wingdings" panose="05000000000000000000" pitchFamily="2" charset="2"/>
                <a:buChar char="ü"/>
              </a:pPr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Если данные, используемые для построения модели, будут неполными или неточными, это повлияет на её надежность и точность предсказаний</a:t>
              </a:r>
            </a:p>
          </p:txBody>
        </p:sp>
        <p:sp>
          <p:nvSpPr>
            <p:cNvPr id="42" name="Прямоугольник: скругленные углы 42">
              <a:extLst>
                <a:ext uri="{FF2B5EF4-FFF2-40B4-BE49-F238E27FC236}">
                  <a16:creationId xmlns:a16="http://schemas.microsoft.com/office/drawing/2014/main" id="{F47BD870-1133-4F67-82D3-06DEC9690ACF}"/>
                </a:ext>
              </a:extLst>
            </p:cNvPr>
            <p:cNvSpPr/>
            <p:nvPr/>
          </p:nvSpPr>
          <p:spPr>
            <a:xfrm>
              <a:off x="484250" y="4259536"/>
              <a:ext cx="3248158" cy="2247095"/>
            </a:xfrm>
            <a:prstGeom prst="roundRect">
              <a:avLst>
                <a:gd name="adj" fmla="val 8966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</p:grpSp>
      <p:sp>
        <p:nvSpPr>
          <p:cNvPr id="100" name="Прямоугольник: скругленные углы 99">
            <a:extLst>
              <a:ext uri="{FF2B5EF4-FFF2-40B4-BE49-F238E27FC236}">
                <a16:creationId xmlns:a16="http://schemas.microsoft.com/office/drawing/2014/main" id="{4CD2B6C5-4F7A-459A-B84D-F7CC4A96332C}"/>
              </a:ext>
            </a:extLst>
          </p:cNvPr>
          <p:cNvSpPr/>
          <p:nvPr/>
        </p:nvSpPr>
        <p:spPr>
          <a:xfrm>
            <a:off x="380782" y="253328"/>
            <a:ext cx="11430436" cy="5424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8B51F5A1-868C-4955-9A89-033C87FAE982}"/>
              </a:ext>
            </a:extLst>
          </p:cNvPr>
          <p:cNvSpPr txBox="1"/>
          <p:nvPr/>
        </p:nvSpPr>
        <p:spPr>
          <a:xfrm>
            <a:off x="1844306" y="349400"/>
            <a:ext cx="1653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Инициативы</a:t>
            </a:r>
            <a:endParaRPr lang="ru-RU" dirty="0">
              <a:solidFill>
                <a:srgbClr val="FE6300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102" name="Группа 101">
            <a:extLst>
              <a:ext uri="{FF2B5EF4-FFF2-40B4-BE49-F238E27FC236}">
                <a16:creationId xmlns:a16="http://schemas.microsoft.com/office/drawing/2014/main" id="{6EE37D97-4ADC-4D08-827F-5C55E637D210}"/>
              </a:ext>
            </a:extLst>
          </p:cNvPr>
          <p:cNvGrpSpPr/>
          <p:nvPr/>
        </p:nvGrpSpPr>
        <p:grpSpPr>
          <a:xfrm>
            <a:off x="469900" y="321341"/>
            <a:ext cx="406400" cy="406400"/>
            <a:chOff x="469900" y="321341"/>
            <a:chExt cx="406400" cy="406400"/>
          </a:xfrm>
        </p:grpSpPr>
        <p:sp>
          <p:nvSpPr>
            <p:cNvPr id="103" name="Овал 102">
              <a:extLst>
                <a:ext uri="{FF2B5EF4-FFF2-40B4-BE49-F238E27FC236}">
                  <a16:creationId xmlns:a16="http://schemas.microsoft.com/office/drawing/2014/main" id="{4FBDB8EB-B60A-4EA2-8A37-D63C13D13800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3AF6058D-063A-4B9B-AB3B-9F4A26EDAC4B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105" name="Группа 104">
            <a:extLst>
              <a:ext uri="{FF2B5EF4-FFF2-40B4-BE49-F238E27FC236}">
                <a16:creationId xmlns:a16="http://schemas.microsoft.com/office/drawing/2014/main" id="{1B60F0B0-7800-4952-900E-3362A6CE0E40}"/>
              </a:ext>
            </a:extLst>
          </p:cNvPr>
          <p:cNvGrpSpPr/>
          <p:nvPr/>
        </p:nvGrpSpPr>
        <p:grpSpPr>
          <a:xfrm>
            <a:off x="927536" y="321341"/>
            <a:ext cx="406400" cy="406400"/>
            <a:chOff x="469900" y="321341"/>
            <a:chExt cx="406400" cy="406400"/>
          </a:xfrm>
        </p:grpSpPr>
        <p:sp>
          <p:nvSpPr>
            <p:cNvPr id="106" name="Овал 105">
              <a:extLst>
                <a:ext uri="{FF2B5EF4-FFF2-40B4-BE49-F238E27FC236}">
                  <a16:creationId xmlns:a16="http://schemas.microsoft.com/office/drawing/2014/main" id="{2D9B09A1-0076-4990-9E22-584B2F658A2D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4401F943-5AA5-4768-8304-C2743996889D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</a:t>
              </a:r>
            </a:p>
          </p:txBody>
        </p:sp>
      </p:grpSp>
      <p:grpSp>
        <p:nvGrpSpPr>
          <p:cNvPr id="108" name="Группа 107">
            <a:extLst>
              <a:ext uri="{FF2B5EF4-FFF2-40B4-BE49-F238E27FC236}">
                <a16:creationId xmlns:a16="http://schemas.microsoft.com/office/drawing/2014/main" id="{1FD68BB2-AAF0-4FA9-9E9A-5CFEB54DD714}"/>
              </a:ext>
            </a:extLst>
          </p:cNvPr>
          <p:cNvGrpSpPr/>
          <p:nvPr/>
        </p:nvGrpSpPr>
        <p:grpSpPr>
          <a:xfrm>
            <a:off x="1389108" y="321341"/>
            <a:ext cx="406400" cy="406400"/>
            <a:chOff x="469900" y="321341"/>
            <a:chExt cx="406400" cy="406400"/>
          </a:xfrm>
        </p:grpSpPr>
        <p:sp>
          <p:nvSpPr>
            <p:cNvPr id="109" name="Овал 108">
              <a:extLst>
                <a:ext uri="{FF2B5EF4-FFF2-40B4-BE49-F238E27FC236}">
                  <a16:creationId xmlns:a16="http://schemas.microsoft.com/office/drawing/2014/main" id="{9D25B6FC-6405-4DC8-8C32-DB24F6F69F72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gradFill>
              <a:gsLst>
                <a:gs pos="72000">
                  <a:srgbClr val="22C496"/>
                </a:gs>
                <a:gs pos="100000">
                  <a:srgbClr val="1893D1"/>
                </a:gs>
                <a:gs pos="0">
                  <a:srgbClr val="B2E24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A0B5011-9454-4D29-8AB4-B180BFFE2E19}"/>
                </a:ext>
              </a:extLst>
            </p:cNvPr>
            <p:cNvSpPr txBox="1"/>
            <p:nvPr/>
          </p:nvSpPr>
          <p:spPr>
            <a:xfrm>
              <a:off x="515523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0886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Прямоугольник 145">
            <a:extLst>
              <a:ext uri="{FF2B5EF4-FFF2-40B4-BE49-F238E27FC236}">
                <a16:creationId xmlns:a16="http://schemas.microsoft.com/office/drawing/2014/main" id="{5900F467-997B-4550-B4D5-3600DE576C88}"/>
              </a:ext>
            </a:extLst>
          </p:cNvPr>
          <p:cNvSpPr/>
          <p:nvPr/>
        </p:nvSpPr>
        <p:spPr>
          <a:xfrm>
            <a:off x="0" y="-4368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DFA82B70-5EDD-4C3B-A790-1ECBAB4987F6}"/>
              </a:ext>
            </a:extLst>
          </p:cNvPr>
          <p:cNvSpPr/>
          <p:nvPr/>
        </p:nvSpPr>
        <p:spPr>
          <a:xfrm>
            <a:off x="380782" y="253328"/>
            <a:ext cx="11430436" cy="5424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366074-2796-4BC9-86FF-AA7C4BA9ADB1}"/>
              </a:ext>
            </a:extLst>
          </p:cNvPr>
          <p:cNvSpPr txBox="1"/>
          <p:nvPr/>
        </p:nvSpPr>
        <p:spPr>
          <a:xfrm>
            <a:off x="2290216" y="349400"/>
            <a:ext cx="3183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Анализ данных</a:t>
            </a:r>
            <a:endParaRPr lang="ru-RU" dirty="0">
              <a:solidFill>
                <a:srgbClr val="FE6300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20ABA9E-0C0F-4E23-AB9F-628DFD3383E8}"/>
              </a:ext>
            </a:extLst>
          </p:cNvPr>
          <p:cNvGrpSpPr/>
          <p:nvPr/>
        </p:nvGrpSpPr>
        <p:grpSpPr>
          <a:xfrm>
            <a:off x="469900" y="321341"/>
            <a:ext cx="406400" cy="406400"/>
            <a:chOff x="469900" y="321341"/>
            <a:chExt cx="406400" cy="406400"/>
          </a:xfrm>
        </p:grpSpPr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0A889826-4381-4E6C-B4EC-D403C19D83CE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CCECB9-560B-472F-B516-FFAC93CBA5E7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9DD46F1-EEC3-47EE-889D-CF5C1B7EE3F2}"/>
              </a:ext>
            </a:extLst>
          </p:cNvPr>
          <p:cNvGrpSpPr/>
          <p:nvPr/>
        </p:nvGrpSpPr>
        <p:grpSpPr>
          <a:xfrm>
            <a:off x="927536" y="321341"/>
            <a:ext cx="406400" cy="406400"/>
            <a:chOff x="469900" y="321341"/>
            <a:chExt cx="406400" cy="406400"/>
          </a:xfrm>
        </p:grpSpPr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5C13FC1C-1E86-4666-99FE-39E7AD2614D0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680A70-AE0C-4E74-8D59-C78067614D8E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</a:t>
              </a:r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1989F16E-35EB-4199-83CD-63201BB1D7C0}"/>
              </a:ext>
            </a:extLst>
          </p:cNvPr>
          <p:cNvGrpSpPr/>
          <p:nvPr/>
        </p:nvGrpSpPr>
        <p:grpSpPr>
          <a:xfrm>
            <a:off x="1835018" y="321341"/>
            <a:ext cx="406400" cy="406400"/>
            <a:chOff x="469900" y="321341"/>
            <a:chExt cx="406400" cy="406400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B326ACC5-6691-4751-BB8D-32A05E5F13F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gradFill>
              <a:gsLst>
                <a:gs pos="72000">
                  <a:srgbClr val="22C496"/>
                </a:gs>
                <a:gs pos="100000">
                  <a:srgbClr val="1893D1"/>
                </a:gs>
                <a:gs pos="0">
                  <a:srgbClr val="B2E24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CA7EFF0-1A7F-4505-9A5A-139C06958472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4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DD86C697-074C-46B5-B7B0-E8510399BBF2}"/>
              </a:ext>
            </a:extLst>
          </p:cNvPr>
          <p:cNvGrpSpPr/>
          <p:nvPr/>
        </p:nvGrpSpPr>
        <p:grpSpPr>
          <a:xfrm>
            <a:off x="1381277" y="321341"/>
            <a:ext cx="406400" cy="406400"/>
            <a:chOff x="469900" y="321341"/>
            <a:chExt cx="406400" cy="406400"/>
          </a:xfrm>
        </p:grpSpPr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6E6145DB-4B31-4E30-8880-6EF909A2E1A7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B6A00D-6CAF-40C1-9802-FE1B568C77B6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3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C6FF7D5-DB73-4D2D-B0CF-CF7351028874}"/>
              </a:ext>
            </a:extLst>
          </p:cNvPr>
          <p:cNvSpPr txBox="1"/>
          <p:nvPr/>
        </p:nvSpPr>
        <p:spPr>
          <a:xfrm>
            <a:off x="11875552" y="6550223"/>
            <a:ext cx="250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5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9302FD46-0502-4AC2-95D4-1E167ABD212C}"/>
              </a:ext>
            </a:extLst>
          </p:cNvPr>
          <p:cNvGrpSpPr/>
          <p:nvPr/>
        </p:nvGrpSpPr>
        <p:grpSpPr>
          <a:xfrm>
            <a:off x="358899" y="1748178"/>
            <a:ext cx="5621023" cy="2688346"/>
            <a:chOff x="358899" y="1748178"/>
            <a:chExt cx="5621023" cy="2688346"/>
          </a:xfrm>
        </p:grpSpPr>
        <p:sp>
          <p:nvSpPr>
            <p:cNvPr id="40" name="Прямоугольник: скругленные углы 44">
              <a:extLst>
                <a:ext uri="{FF2B5EF4-FFF2-40B4-BE49-F238E27FC236}">
                  <a16:creationId xmlns:a16="http://schemas.microsoft.com/office/drawing/2014/main" id="{4D458F7C-4036-4B69-B798-236A32CCEB38}"/>
                </a:ext>
              </a:extLst>
            </p:cNvPr>
            <p:cNvSpPr/>
            <p:nvPr/>
          </p:nvSpPr>
          <p:spPr>
            <a:xfrm>
              <a:off x="358899" y="1748178"/>
              <a:ext cx="5621023" cy="2688346"/>
            </a:xfrm>
            <a:prstGeom prst="roundRect">
              <a:avLst>
                <a:gd name="adj" fmla="val 8308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pic>
          <p:nvPicPr>
            <p:cNvPr id="27" name="Рисунок 2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698" y="1821636"/>
              <a:ext cx="5122767" cy="2561384"/>
            </a:xfrm>
            <a:prstGeom prst="rect">
              <a:avLst/>
            </a:prstGeom>
          </p:spPr>
        </p:pic>
      </p:grpSp>
      <p:grpSp>
        <p:nvGrpSpPr>
          <p:cNvPr id="56" name="Группа 55">
            <a:extLst>
              <a:ext uri="{FF2B5EF4-FFF2-40B4-BE49-F238E27FC236}">
                <a16:creationId xmlns:a16="http://schemas.microsoft.com/office/drawing/2014/main" id="{F63CEF7E-2833-4DC8-BA3F-C1EA92813DB0}"/>
              </a:ext>
            </a:extLst>
          </p:cNvPr>
          <p:cNvGrpSpPr/>
          <p:nvPr/>
        </p:nvGrpSpPr>
        <p:grpSpPr>
          <a:xfrm>
            <a:off x="380781" y="4627846"/>
            <a:ext cx="3653623" cy="1963787"/>
            <a:chOff x="380782" y="4551646"/>
            <a:chExt cx="4221439" cy="1963787"/>
          </a:xfrm>
        </p:grpSpPr>
        <p:grpSp>
          <p:nvGrpSpPr>
            <p:cNvPr id="57" name="Группа 56">
              <a:extLst>
                <a:ext uri="{FF2B5EF4-FFF2-40B4-BE49-F238E27FC236}">
                  <a16:creationId xmlns:a16="http://schemas.microsoft.com/office/drawing/2014/main" id="{2A937F37-84C2-49DE-A1E4-D8CE983135EA}"/>
                </a:ext>
              </a:extLst>
            </p:cNvPr>
            <p:cNvGrpSpPr/>
            <p:nvPr/>
          </p:nvGrpSpPr>
          <p:grpSpPr>
            <a:xfrm>
              <a:off x="380782" y="4551646"/>
              <a:ext cx="4160899" cy="1963787"/>
              <a:chOff x="380782" y="4551646"/>
              <a:chExt cx="4160899" cy="1963787"/>
            </a:xfrm>
          </p:grpSpPr>
          <p:sp>
            <p:nvSpPr>
              <p:cNvPr id="59" name="Прямоугольник: скругленные углы 34">
                <a:extLst>
                  <a:ext uri="{FF2B5EF4-FFF2-40B4-BE49-F238E27FC236}">
                    <a16:creationId xmlns:a16="http://schemas.microsoft.com/office/drawing/2014/main" id="{3FFE59C3-D818-4F09-963C-9E48E1BDF09E}"/>
                  </a:ext>
                </a:extLst>
              </p:cNvPr>
              <p:cNvSpPr/>
              <p:nvPr/>
            </p:nvSpPr>
            <p:spPr>
              <a:xfrm>
                <a:off x="380782" y="4551646"/>
                <a:ext cx="4160899" cy="1963787"/>
              </a:xfrm>
              <a:prstGeom prst="roundRect">
                <a:avLst>
                  <a:gd name="adj" fmla="val 8966"/>
                </a:avLst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noFill/>
                </a:endParaRPr>
              </a:p>
            </p:txBody>
          </p:sp>
          <p:sp>
            <p:nvSpPr>
              <p:cNvPr id="60" name="Прямоугольник: скругленные углы 52">
                <a:extLst>
                  <a:ext uri="{FF2B5EF4-FFF2-40B4-BE49-F238E27FC236}">
                    <a16:creationId xmlns:a16="http://schemas.microsoft.com/office/drawing/2014/main" id="{35642BBB-B3B9-4F02-AE20-26688F4C9CB6}"/>
                  </a:ext>
                </a:extLst>
              </p:cNvPr>
              <p:cNvSpPr/>
              <p:nvPr/>
            </p:nvSpPr>
            <p:spPr>
              <a:xfrm>
                <a:off x="441322" y="4609755"/>
                <a:ext cx="4036357" cy="266338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A04CC59-5DA2-403E-8FF3-3C1D46C51B79}"/>
                  </a:ext>
                </a:extLst>
              </p:cNvPr>
              <p:cNvSpPr txBox="1"/>
              <p:nvPr/>
            </p:nvSpPr>
            <p:spPr>
              <a:xfrm>
                <a:off x="407853" y="4603326"/>
                <a:ext cx="407178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1200" dirty="0">
                    <a:solidFill>
                      <a:srgbClr val="64D271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</a:rPr>
                  <a:t>Признаки для </a:t>
                </a:r>
                <a:r>
                  <a:rPr lang="ru-RU" sz="1200" dirty="0" err="1">
                    <a:solidFill>
                      <a:srgbClr val="64D271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</a:rPr>
                  <a:t>датасета</a:t>
                </a:r>
                <a:r>
                  <a:rPr lang="ru-RU" sz="1200" dirty="0">
                    <a:solidFill>
                      <a:srgbClr val="64D271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</a:rPr>
                  <a:t> по данным</a:t>
                </a: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7C2B370A-F28C-4623-9A0C-30D55725F10B}"/>
                </a:ext>
              </a:extLst>
            </p:cNvPr>
            <p:cNvSpPr txBox="1"/>
            <p:nvPr/>
          </p:nvSpPr>
          <p:spPr>
            <a:xfrm>
              <a:off x="441322" y="4878789"/>
              <a:ext cx="4160899" cy="1615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AutoNum type="arabicPeriod"/>
              </a:pPr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Дата - дата оказания услуги, в индексе</a:t>
              </a:r>
            </a:p>
            <a:p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2. Общая сумма выплат</a:t>
              </a:r>
            </a:p>
            <a:p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3. Общее количество услуг</a:t>
              </a:r>
            </a:p>
            <a:p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4. Средняя сумма выплаты </a:t>
              </a:r>
            </a:p>
            <a:p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5. Количество услуг в стационаре</a:t>
              </a:r>
            </a:p>
            <a:p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6. Общая сумма выплат в стационаре</a:t>
              </a:r>
            </a:p>
            <a:p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7. Количество уникальных документов услуг</a:t>
              </a:r>
            </a:p>
            <a:p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10. Наиболее распространенная услуга</a:t>
              </a:r>
            </a:p>
            <a:p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11. Доля стационарной помощи</a:t>
              </a:r>
            </a:p>
          </p:txBody>
        </p:sp>
      </p:grpSp>
      <p:grpSp>
        <p:nvGrpSpPr>
          <p:cNvPr id="62" name="Группа 61">
            <a:extLst>
              <a:ext uri="{FF2B5EF4-FFF2-40B4-BE49-F238E27FC236}">
                <a16:creationId xmlns:a16="http://schemas.microsoft.com/office/drawing/2014/main" id="{F63CEF7E-2833-4DC8-BA3F-C1EA92813DB0}"/>
              </a:ext>
            </a:extLst>
          </p:cNvPr>
          <p:cNvGrpSpPr/>
          <p:nvPr/>
        </p:nvGrpSpPr>
        <p:grpSpPr>
          <a:xfrm>
            <a:off x="8211993" y="4627846"/>
            <a:ext cx="3620896" cy="1963787"/>
            <a:chOff x="380782" y="4551646"/>
            <a:chExt cx="4209296" cy="1963787"/>
          </a:xfrm>
        </p:grpSpPr>
        <p:grpSp>
          <p:nvGrpSpPr>
            <p:cNvPr id="63" name="Группа 62">
              <a:extLst>
                <a:ext uri="{FF2B5EF4-FFF2-40B4-BE49-F238E27FC236}">
                  <a16:creationId xmlns:a16="http://schemas.microsoft.com/office/drawing/2014/main" id="{2A937F37-84C2-49DE-A1E4-D8CE983135EA}"/>
                </a:ext>
              </a:extLst>
            </p:cNvPr>
            <p:cNvGrpSpPr/>
            <p:nvPr/>
          </p:nvGrpSpPr>
          <p:grpSpPr>
            <a:xfrm>
              <a:off x="380782" y="4551646"/>
              <a:ext cx="4160899" cy="1963787"/>
              <a:chOff x="380782" y="4551646"/>
              <a:chExt cx="4160899" cy="1963787"/>
            </a:xfrm>
          </p:grpSpPr>
          <p:sp>
            <p:nvSpPr>
              <p:cNvPr id="65" name="Прямоугольник: скругленные углы 34">
                <a:extLst>
                  <a:ext uri="{FF2B5EF4-FFF2-40B4-BE49-F238E27FC236}">
                    <a16:creationId xmlns:a16="http://schemas.microsoft.com/office/drawing/2014/main" id="{3FFE59C3-D818-4F09-963C-9E48E1BDF09E}"/>
                  </a:ext>
                </a:extLst>
              </p:cNvPr>
              <p:cNvSpPr/>
              <p:nvPr/>
            </p:nvSpPr>
            <p:spPr>
              <a:xfrm>
                <a:off x="380782" y="4551646"/>
                <a:ext cx="4160899" cy="1963787"/>
              </a:xfrm>
              <a:prstGeom prst="roundRect">
                <a:avLst>
                  <a:gd name="adj" fmla="val 8966"/>
                </a:avLst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noFill/>
                </a:endParaRPr>
              </a:p>
            </p:txBody>
          </p:sp>
          <p:sp>
            <p:nvSpPr>
              <p:cNvPr id="66" name="Прямоугольник: скругленные углы 52">
                <a:extLst>
                  <a:ext uri="{FF2B5EF4-FFF2-40B4-BE49-F238E27FC236}">
                    <a16:creationId xmlns:a16="http://schemas.microsoft.com/office/drawing/2014/main" id="{35642BBB-B3B9-4F02-AE20-26688F4C9CB6}"/>
                  </a:ext>
                </a:extLst>
              </p:cNvPr>
              <p:cNvSpPr/>
              <p:nvPr/>
            </p:nvSpPr>
            <p:spPr>
              <a:xfrm>
                <a:off x="441322" y="4609755"/>
                <a:ext cx="4036357" cy="266338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0A04CC59-5DA2-403E-8FF3-3C1D46C51B79}"/>
                  </a:ext>
                </a:extLst>
              </p:cNvPr>
              <p:cNvSpPr txBox="1"/>
              <p:nvPr/>
            </p:nvSpPr>
            <p:spPr>
              <a:xfrm>
                <a:off x="408869" y="4603655"/>
                <a:ext cx="407178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1200" dirty="0">
                    <a:solidFill>
                      <a:srgbClr val="64D271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</a:rPr>
                  <a:t>Признаки для </a:t>
                </a:r>
                <a:r>
                  <a:rPr lang="ru-RU" sz="1200" dirty="0" err="1">
                    <a:solidFill>
                      <a:srgbClr val="64D271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</a:rPr>
                  <a:t>датасета</a:t>
                </a:r>
                <a:r>
                  <a:rPr lang="ru-RU" sz="1200" dirty="0">
                    <a:solidFill>
                      <a:srgbClr val="64D271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</a:rPr>
                  <a:t> по дате</a:t>
                </a: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C2B370A-F28C-4623-9A0C-30D55725F10B}"/>
                </a:ext>
              </a:extLst>
            </p:cNvPr>
            <p:cNvSpPr txBox="1"/>
            <p:nvPr/>
          </p:nvSpPr>
          <p:spPr>
            <a:xfrm>
              <a:off x="429179" y="4870515"/>
              <a:ext cx="4160899" cy="1615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AutoNum type="arabicPeriod"/>
              </a:pPr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Неделя</a:t>
              </a:r>
            </a:p>
            <a:p>
              <a:pPr marL="228600" indent="-228600">
                <a:buAutoNum type="arabicPeriod"/>
              </a:pPr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Месяц</a:t>
              </a:r>
            </a:p>
            <a:p>
              <a:pPr marL="228600" indent="-228600">
                <a:buAutoNum type="arabicPeriod"/>
              </a:pPr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Год</a:t>
              </a:r>
            </a:p>
            <a:p>
              <a:pPr marL="228600" indent="-228600">
                <a:buAutoNum type="arabicPeriod"/>
              </a:pPr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Сезон</a:t>
              </a:r>
            </a:p>
            <a:p>
              <a:pPr marL="228600" indent="-228600">
                <a:buAutoNum type="arabicPeriod"/>
              </a:pPr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Наличие выходного</a:t>
              </a:r>
            </a:p>
            <a:p>
              <a:pPr marL="228600" indent="-228600">
                <a:buAutoNum type="arabicPeriod"/>
              </a:pPr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Наличие праздника</a:t>
              </a:r>
            </a:p>
            <a:p>
              <a:r>
                <a:rPr lang="ru-RU" sz="11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В выходные выплаты происходят реже, а средняя выплата в будни гораздо выше, чем в выходной</a:t>
              </a:r>
              <a:endParaRPr lang="en-US" sz="11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4D76D258-605B-427D-BE1C-6DFEF7BE6566}"/>
              </a:ext>
            </a:extLst>
          </p:cNvPr>
          <p:cNvGrpSpPr/>
          <p:nvPr/>
        </p:nvGrpSpPr>
        <p:grpSpPr>
          <a:xfrm>
            <a:off x="6190196" y="950614"/>
            <a:ext cx="5621022" cy="686502"/>
            <a:chOff x="6190196" y="950614"/>
            <a:chExt cx="5621022" cy="686502"/>
          </a:xfrm>
        </p:grpSpPr>
        <p:sp>
          <p:nvSpPr>
            <p:cNvPr id="71" name="Прямоугольник: скругленные углы 54">
              <a:extLst>
                <a:ext uri="{FF2B5EF4-FFF2-40B4-BE49-F238E27FC236}">
                  <a16:creationId xmlns:a16="http://schemas.microsoft.com/office/drawing/2014/main" id="{2485AE2C-FE84-416C-9E44-14197E4BB85C}"/>
                </a:ext>
              </a:extLst>
            </p:cNvPr>
            <p:cNvSpPr/>
            <p:nvPr/>
          </p:nvSpPr>
          <p:spPr>
            <a:xfrm>
              <a:off x="6190196" y="950614"/>
              <a:ext cx="5621022" cy="686502"/>
            </a:xfrm>
            <a:prstGeom prst="roundRect">
              <a:avLst>
                <a:gd name="adj" fmla="val 30518"/>
              </a:avLst>
            </a:prstGeom>
            <a:solidFill>
              <a:schemeClr val="bg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1E20EB0-798B-4066-A7EA-C41AFBEFD7D9}"/>
                </a:ext>
              </a:extLst>
            </p:cNvPr>
            <p:cNvSpPr txBox="1"/>
            <p:nvPr/>
          </p:nvSpPr>
          <p:spPr>
            <a:xfrm>
              <a:off x="6383151" y="998880"/>
              <a:ext cx="518452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500" dirty="0">
                  <a:solidFill>
                    <a:srgbClr val="64D27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Факторы, влияющие на анализ временных рядов и прогнозирование продаж</a:t>
              </a:r>
              <a:endParaRPr lang="en-US" sz="1500" dirty="0">
                <a:solidFill>
                  <a:srgbClr val="64D27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38FA42BA-8093-4C73-9910-C4703B3F4ACC}"/>
              </a:ext>
            </a:extLst>
          </p:cNvPr>
          <p:cNvGrpSpPr/>
          <p:nvPr/>
        </p:nvGrpSpPr>
        <p:grpSpPr>
          <a:xfrm>
            <a:off x="6212080" y="1765735"/>
            <a:ext cx="5592842" cy="2670789"/>
            <a:chOff x="6212080" y="1765735"/>
            <a:chExt cx="5592842" cy="2670789"/>
          </a:xfrm>
        </p:grpSpPr>
        <p:sp>
          <p:nvSpPr>
            <p:cNvPr id="147" name="Прямоугольник: скругленные углы 42">
              <a:extLst>
                <a:ext uri="{FF2B5EF4-FFF2-40B4-BE49-F238E27FC236}">
                  <a16:creationId xmlns:a16="http://schemas.microsoft.com/office/drawing/2014/main" id="{3B78CDE5-7C51-48BC-88EC-27CA8480517A}"/>
                </a:ext>
              </a:extLst>
            </p:cNvPr>
            <p:cNvSpPr/>
            <p:nvPr/>
          </p:nvSpPr>
          <p:spPr>
            <a:xfrm>
              <a:off x="6212080" y="1765735"/>
              <a:ext cx="5592842" cy="2670789"/>
            </a:xfrm>
            <a:prstGeom prst="roundRect">
              <a:avLst>
                <a:gd name="adj" fmla="val 8966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pic>
          <p:nvPicPr>
            <p:cNvPr id="1026" name="Picture 2" descr="Picture background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63" t="17600" r="32425" b="6612"/>
            <a:stretch/>
          </p:blipFill>
          <p:spPr bwMode="auto">
            <a:xfrm>
              <a:off x="9208039" y="2014527"/>
              <a:ext cx="2430920" cy="20569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37190AC-C92E-41B3-80E9-F4DAA2D1C9E8}"/>
                </a:ext>
              </a:extLst>
            </p:cNvPr>
            <p:cNvSpPr txBox="1"/>
            <p:nvPr/>
          </p:nvSpPr>
          <p:spPr>
            <a:xfrm>
              <a:off x="6295980" y="2493566"/>
              <a:ext cx="32258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Тренд выявляет устойчивые длительные изменения в динамике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68028B5-C480-40C8-9E90-A218875939E8}"/>
                </a:ext>
              </a:extLst>
            </p:cNvPr>
            <p:cNvSpPr txBox="1"/>
            <p:nvPr/>
          </p:nvSpPr>
          <p:spPr>
            <a:xfrm>
              <a:off x="6295980" y="3013043"/>
              <a:ext cx="308356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Циклический фактор показывает изменения в период от двух до пяти лет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C366256-9672-46FD-9D34-375BB95F66FE}"/>
                </a:ext>
              </a:extLst>
            </p:cNvPr>
            <p:cNvSpPr txBox="1"/>
            <p:nvPr/>
          </p:nvSpPr>
          <p:spPr>
            <a:xfrm>
              <a:off x="6295980" y="3664704"/>
              <a:ext cx="278246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Случайный фактор влияет на график продаж после исключения других трех факторов</a:t>
              </a:r>
              <a:endParaRPr lang="en-US" sz="12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EB4C7DA9-E312-41EF-931A-8BA97B732E31}"/>
                </a:ext>
              </a:extLst>
            </p:cNvPr>
            <p:cNvSpPr txBox="1"/>
            <p:nvPr/>
          </p:nvSpPr>
          <p:spPr>
            <a:xfrm>
              <a:off x="6316655" y="1880552"/>
              <a:ext cx="30628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Сезонность связана с циклическими изменениями из-за смены времен года</a:t>
              </a:r>
            </a:p>
          </p:txBody>
        </p:sp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E2BEF37-BB81-417A-9A7B-271C28DDE202}"/>
              </a:ext>
            </a:extLst>
          </p:cNvPr>
          <p:cNvGrpSpPr/>
          <p:nvPr/>
        </p:nvGrpSpPr>
        <p:grpSpPr>
          <a:xfrm>
            <a:off x="4141557" y="4620252"/>
            <a:ext cx="3908886" cy="2034266"/>
            <a:chOff x="4141557" y="4620252"/>
            <a:chExt cx="3908886" cy="2034266"/>
          </a:xfrm>
        </p:grpSpPr>
        <p:pic>
          <p:nvPicPr>
            <p:cNvPr id="46" name="Рисунок 45"/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3107" y="4620252"/>
              <a:ext cx="3585787" cy="2034266"/>
            </a:xfrm>
            <a:prstGeom prst="rect">
              <a:avLst/>
            </a:prstGeom>
          </p:spPr>
        </p:pic>
        <p:sp>
          <p:nvSpPr>
            <p:cNvPr id="54" name="Прямоугольник: скругленные углы 34">
              <a:extLst>
                <a:ext uri="{FF2B5EF4-FFF2-40B4-BE49-F238E27FC236}">
                  <a16:creationId xmlns:a16="http://schemas.microsoft.com/office/drawing/2014/main" id="{5D1CAEBE-A05C-4E69-A795-FEC10ACB89DE}"/>
                </a:ext>
              </a:extLst>
            </p:cNvPr>
            <p:cNvSpPr/>
            <p:nvPr/>
          </p:nvSpPr>
          <p:spPr>
            <a:xfrm>
              <a:off x="4141557" y="4627846"/>
              <a:ext cx="3908886" cy="1963787"/>
            </a:xfrm>
            <a:prstGeom prst="roundRect">
              <a:avLst>
                <a:gd name="adj" fmla="val 8966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0651753E-65BD-4B7C-B489-9D56B4FD69C9}"/>
              </a:ext>
            </a:extLst>
          </p:cNvPr>
          <p:cNvGrpSpPr/>
          <p:nvPr/>
        </p:nvGrpSpPr>
        <p:grpSpPr>
          <a:xfrm>
            <a:off x="340095" y="941044"/>
            <a:ext cx="5676332" cy="686502"/>
            <a:chOff x="340095" y="941044"/>
            <a:chExt cx="5676332" cy="686502"/>
          </a:xfrm>
        </p:grpSpPr>
        <p:sp>
          <p:nvSpPr>
            <p:cNvPr id="73" name="Прямоугольник: скругленные углы 54">
              <a:extLst>
                <a:ext uri="{FF2B5EF4-FFF2-40B4-BE49-F238E27FC236}">
                  <a16:creationId xmlns:a16="http://schemas.microsoft.com/office/drawing/2014/main" id="{DEDF00B9-D9D8-479B-B54C-CE99280178CA}"/>
                </a:ext>
              </a:extLst>
            </p:cNvPr>
            <p:cNvSpPr/>
            <p:nvPr/>
          </p:nvSpPr>
          <p:spPr>
            <a:xfrm>
              <a:off x="380781" y="941044"/>
              <a:ext cx="5621022" cy="686502"/>
            </a:xfrm>
            <a:prstGeom prst="roundRect">
              <a:avLst>
                <a:gd name="adj" fmla="val 30518"/>
              </a:avLst>
            </a:prstGeom>
            <a:solidFill>
              <a:schemeClr val="bg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1E20EB0-798B-4066-A7EA-C41AFBEFD7D9}"/>
                </a:ext>
              </a:extLst>
            </p:cNvPr>
            <p:cNvSpPr txBox="1"/>
            <p:nvPr/>
          </p:nvSpPr>
          <p:spPr>
            <a:xfrm>
              <a:off x="340095" y="1003687"/>
              <a:ext cx="567633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500" dirty="0">
                  <a:solidFill>
                    <a:srgbClr val="64D27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Наблюдаем тренд роста суммы выплат с течением времени, а так же сезонность в количестве транзакций </a:t>
              </a:r>
              <a:endParaRPr lang="en-US" sz="1500" dirty="0">
                <a:solidFill>
                  <a:srgbClr val="64D27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0034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2C9EDB6B-F821-49EC-9CDE-B6C494D32789}"/>
              </a:ext>
            </a:extLst>
          </p:cNvPr>
          <p:cNvSpPr/>
          <p:nvPr/>
        </p:nvSpPr>
        <p:spPr>
          <a:xfrm>
            <a:off x="0" y="-4368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/>
          <p:cNvSpPr/>
          <p:nvPr/>
        </p:nvSpPr>
        <p:spPr>
          <a:xfrm>
            <a:off x="380782" y="253328"/>
            <a:ext cx="11430436" cy="5424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743957" y="349400"/>
            <a:ext cx="326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Прогнозная модель</a:t>
            </a:r>
          </a:p>
        </p:txBody>
      </p:sp>
      <p:grpSp>
        <p:nvGrpSpPr>
          <p:cNvPr id="14" name="Группа 13"/>
          <p:cNvGrpSpPr/>
          <p:nvPr/>
        </p:nvGrpSpPr>
        <p:grpSpPr>
          <a:xfrm>
            <a:off x="469900" y="321341"/>
            <a:ext cx="406400" cy="406400"/>
            <a:chOff x="469900" y="321341"/>
            <a:chExt cx="406400" cy="406400"/>
          </a:xfrm>
        </p:grpSpPr>
        <p:sp>
          <p:nvSpPr>
            <p:cNvPr id="8" name="Овал 7"/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11" name="Группа 10"/>
          <p:cNvGrpSpPr/>
          <p:nvPr/>
        </p:nvGrpSpPr>
        <p:grpSpPr>
          <a:xfrm>
            <a:off x="927536" y="321341"/>
            <a:ext cx="406400" cy="406400"/>
            <a:chOff x="469900" y="321341"/>
            <a:chExt cx="406400" cy="406400"/>
          </a:xfrm>
        </p:grpSpPr>
        <p:sp>
          <p:nvSpPr>
            <p:cNvPr id="12" name="Овал 11"/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</a:t>
              </a:r>
            </a:p>
          </p:txBody>
        </p:sp>
      </p:grpSp>
      <p:grpSp>
        <p:nvGrpSpPr>
          <p:cNvPr id="15" name="Группа 14"/>
          <p:cNvGrpSpPr/>
          <p:nvPr/>
        </p:nvGrpSpPr>
        <p:grpSpPr>
          <a:xfrm>
            <a:off x="2288759" y="321341"/>
            <a:ext cx="406400" cy="406400"/>
            <a:chOff x="469900" y="321341"/>
            <a:chExt cx="406400" cy="406400"/>
          </a:xfrm>
        </p:grpSpPr>
        <p:sp>
          <p:nvSpPr>
            <p:cNvPr id="16" name="Овал 15"/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gradFill>
              <a:gsLst>
                <a:gs pos="72000">
                  <a:srgbClr val="22C496"/>
                </a:gs>
                <a:gs pos="100000">
                  <a:srgbClr val="1893D1"/>
                </a:gs>
                <a:gs pos="0">
                  <a:srgbClr val="B2E24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5</a:t>
              </a:r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1381277" y="321341"/>
            <a:ext cx="406400" cy="406400"/>
            <a:chOff x="469900" y="321341"/>
            <a:chExt cx="406400" cy="406400"/>
          </a:xfrm>
        </p:grpSpPr>
        <p:sp>
          <p:nvSpPr>
            <p:cNvPr id="19" name="Овал 18"/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3</a:t>
              </a:r>
            </a:p>
          </p:txBody>
        </p:sp>
      </p:grpSp>
      <p:grpSp>
        <p:nvGrpSpPr>
          <p:cNvPr id="21" name="Группа 20"/>
          <p:cNvGrpSpPr/>
          <p:nvPr/>
        </p:nvGrpSpPr>
        <p:grpSpPr>
          <a:xfrm>
            <a:off x="1835018" y="321341"/>
            <a:ext cx="406400" cy="406400"/>
            <a:chOff x="469900" y="321341"/>
            <a:chExt cx="406400" cy="406400"/>
          </a:xfrm>
        </p:grpSpPr>
        <p:sp>
          <p:nvSpPr>
            <p:cNvPr id="22" name="Овал 21"/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4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F5214003-6192-4534-AE24-5A47CC982B9E}"/>
              </a:ext>
            </a:extLst>
          </p:cNvPr>
          <p:cNvSpPr txBox="1"/>
          <p:nvPr/>
        </p:nvSpPr>
        <p:spPr>
          <a:xfrm>
            <a:off x="11811218" y="6483548"/>
            <a:ext cx="250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6</a:t>
            </a:r>
            <a:endParaRPr lang="ru-RU" sz="14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8AD7380-5ECD-498F-9DA6-4A9F75840EDD}"/>
              </a:ext>
            </a:extLst>
          </p:cNvPr>
          <p:cNvGrpSpPr/>
          <p:nvPr/>
        </p:nvGrpSpPr>
        <p:grpSpPr>
          <a:xfrm>
            <a:off x="431800" y="1065770"/>
            <a:ext cx="3304477" cy="3063948"/>
            <a:chOff x="431800" y="1065770"/>
            <a:chExt cx="3304477" cy="3063948"/>
          </a:xfrm>
        </p:grpSpPr>
        <p:sp>
          <p:nvSpPr>
            <p:cNvPr id="46" name="Прямоугольник: скругленные углы 42">
              <a:extLst>
                <a:ext uri="{FF2B5EF4-FFF2-40B4-BE49-F238E27FC236}">
                  <a16:creationId xmlns:a16="http://schemas.microsoft.com/office/drawing/2014/main" id="{180912C9-EECA-498E-947A-CF07D70BBBED}"/>
                </a:ext>
              </a:extLst>
            </p:cNvPr>
            <p:cNvSpPr/>
            <p:nvPr/>
          </p:nvSpPr>
          <p:spPr>
            <a:xfrm>
              <a:off x="440694" y="1065770"/>
              <a:ext cx="3248158" cy="3063948"/>
            </a:xfrm>
            <a:prstGeom prst="roundRect">
              <a:avLst>
                <a:gd name="adj" fmla="val 8966"/>
              </a:avLst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sp>
          <p:nvSpPr>
            <p:cNvPr id="47" name="Прямоугольник: скругленные углы 43">
              <a:extLst>
                <a:ext uri="{FF2B5EF4-FFF2-40B4-BE49-F238E27FC236}">
                  <a16:creationId xmlns:a16="http://schemas.microsoft.com/office/drawing/2014/main" id="{003ECF33-39B7-4984-AEBD-162577EBB9D5}"/>
                </a:ext>
              </a:extLst>
            </p:cNvPr>
            <p:cNvSpPr/>
            <p:nvPr/>
          </p:nvSpPr>
          <p:spPr>
            <a:xfrm>
              <a:off x="518698" y="1138987"/>
              <a:ext cx="3091520" cy="492443"/>
            </a:xfrm>
            <a:prstGeom prst="roundRect">
              <a:avLst>
                <a:gd name="adj" fmla="val 46488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F649F4F-26CA-4CD6-8140-55940D9C3CA2}"/>
                </a:ext>
              </a:extLst>
            </p:cNvPr>
            <p:cNvSpPr txBox="1"/>
            <p:nvPr/>
          </p:nvSpPr>
          <p:spPr>
            <a:xfrm>
              <a:off x="550623" y="1133689"/>
              <a:ext cx="3027670" cy="4924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300" dirty="0">
                  <a:solidFill>
                    <a:srgbClr val="64D27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Методы анализа временных рядов и их ключевые особенности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B4C7DA9-E312-41EF-931A-8BA97B732E31}"/>
                </a:ext>
              </a:extLst>
            </p:cNvPr>
            <p:cNvSpPr txBox="1"/>
            <p:nvPr/>
          </p:nvSpPr>
          <p:spPr>
            <a:xfrm>
              <a:off x="431800" y="1636728"/>
              <a:ext cx="3304477" cy="2492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ru-RU" sz="13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Экспоненциальное сглаживание использует усреднение прошлых наблюдений с уменьшающимися весами</a:t>
              </a: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ru-RU" sz="13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ARIMA объединяет авторегрессию и скользящие.</a:t>
              </a: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ru-RU" sz="13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Линейная регрессия моделирует связь между переменными</a:t>
              </a: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ru-RU" sz="13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Рекуррентные нейронные сети (RNN), включая LSTM</a:t>
              </a: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ru-RU" sz="13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Модели на основе деревьев решений</a:t>
              </a:r>
              <a:endParaRPr lang="en-US" sz="13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A88F4CBF-31B4-46F2-932C-BF38337825BB}"/>
              </a:ext>
            </a:extLst>
          </p:cNvPr>
          <p:cNvGrpSpPr/>
          <p:nvPr/>
        </p:nvGrpSpPr>
        <p:grpSpPr>
          <a:xfrm>
            <a:off x="3867618" y="1086596"/>
            <a:ext cx="4456764" cy="3037082"/>
            <a:chOff x="3867618" y="1086596"/>
            <a:chExt cx="4456764" cy="3037082"/>
          </a:xfrm>
        </p:grpSpPr>
        <p:sp>
          <p:nvSpPr>
            <p:cNvPr id="35" name="Прямоугольник: скругленные углы 42">
              <a:extLst>
                <a:ext uri="{FF2B5EF4-FFF2-40B4-BE49-F238E27FC236}">
                  <a16:creationId xmlns:a16="http://schemas.microsoft.com/office/drawing/2014/main" id="{180912C9-EECA-498E-947A-CF07D70BBBED}"/>
                </a:ext>
              </a:extLst>
            </p:cNvPr>
            <p:cNvSpPr/>
            <p:nvPr/>
          </p:nvSpPr>
          <p:spPr>
            <a:xfrm>
              <a:off x="3867618" y="1086596"/>
              <a:ext cx="4456764" cy="3037082"/>
            </a:xfrm>
            <a:prstGeom prst="roundRect">
              <a:avLst>
                <a:gd name="adj" fmla="val 8966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pic>
          <p:nvPicPr>
            <p:cNvPr id="25" name="Рисунок 2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47946" y="1590686"/>
              <a:ext cx="4216280" cy="241515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ECB9C4F-A297-4698-9AC2-80FF2805D194}"/>
                </a:ext>
              </a:extLst>
            </p:cNvPr>
            <p:cNvSpPr txBox="1"/>
            <p:nvPr/>
          </p:nvSpPr>
          <p:spPr>
            <a:xfrm>
              <a:off x="4013260" y="1171789"/>
              <a:ext cx="42162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Предсказание полученное с помощью модели </a:t>
              </a:r>
              <a:r>
                <a:rPr lang="en-US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ARIMA</a:t>
              </a:r>
              <a:endParaRPr lang="ru-RU" sz="12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AFC284BA-2F7A-4BAE-9FCB-8A0B1666397F}"/>
              </a:ext>
            </a:extLst>
          </p:cNvPr>
          <p:cNvGrpSpPr/>
          <p:nvPr/>
        </p:nvGrpSpPr>
        <p:grpSpPr>
          <a:xfrm>
            <a:off x="3867618" y="4253975"/>
            <a:ext cx="4456764" cy="2293073"/>
            <a:chOff x="3867618" y="4253975"/>
            <a:chExt cx="4456764" cy="2293073"/>
          </a:xfrm>
        </p:grpSpPr>
        <p:sp>
          <p:nvSpPr>
            <p:cNvPr id="41" name="Прямоугольник: скругленные углы 42">
              <a:extLst>
                <a:ext uri="{FF2B5EF4-FFF2-40B4-BE49-F238E27FC236}">
                  <a16:creationId xmlns:a16="http://schemas.microsoft.com/office/drawing/2014/main" id="{05094E46-745D-48ED-A619-6F5DAA18E615}"/>
                </a:ext>
              </a:extLst>
            </p:cNvPr>
            <p:cNvSpPr/>
            <p:nvPr/>
          </p:nvSpPr>
          <p:spPr>
            <a:xfrm>
              <a:off x="3867618" y="4253975"/>
              <a:ext cx="4456764" cy="2293073"/>
            </a:xfrm>
            <a:prstGeom prst="roundRect">
              <a:avLst>
                <a:gd name="adj" fmla="val 8966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ECB9C4F-A297-4698-9AC2-80FF2805D194}"/>
                </a:ext>
              </a:extLst>
            </p:cNvPr>
            <p:cNvSpPr txBox="1"/>
            <p:nvPr/>
          </p:nvSpPr>
          <p:spPr>
            <a:xfrm>
              <a:off x="4058293" y="4269892"/>
              <a:ext cx="42162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Признаки с использованием скользящего среднего</a:t>
              </a:r>
            </a:p>
          </p:txBody>
        </p:sp>
        <p:pic>
          <p:nvPicPr>
            <p:cNvPr id="26" name="Рисунок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85228" y="4573498"/>
              <a:ext cx="4216280" cy="1906753"/>
            </a:xfrm>
            <a:prstGeom prst="rect">
              <a:avLst/>
            </a:prstGeom>
          </p:spPr>
        </p:pic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EF9E4205-6090-45FB-8208-D674D55EB2B7}"/>
              </a:ext>
            </a:extLst>
          </p:cNvPr>
          <p:cNvGrpSpPr/>
          <p:nvPr/>
        </p:nvGrpSpPr>
        <p:grpSpPr>
          <a:xfrm>
            <a:off x="8503148" y="1086596"/>
            <a:ext cx="3304478" cy="5460452"/>
            <a:chOff x="8503148" y="1086596"/>
            <a:chExt cx="3304478" cy="5460452"/>
          </a:xfrm>
        </p:grpSpPr>
        <p:sp>
          <p:nvSpPr>
            <p:cNvPr id="29" name="Прямоугольник: скругленные углы 42">
              <a:extLst>
                <a:ext uri="{FF2B5EF4-FFF2-40B4-BE49-F238E27FC236}">
                  <a16:creationId xmlns:a16="http://schemas.microsoft.com/office/drawing/2014/main" id="{180912C9-EECA-498E-947A-CF07D70BBBED}"/>
                </a:ext>
              </a:extLst>
            </p:cNvPr>
            <p:cNvSpPr/>
            <p:nvPr/>
          </p:nvSpPr>
          <p:spPr>
            <a:xfrm>
              <a:off x="8503148" y="1086596"/>
              <a:ext cx="3304478" cy="5460452"/>
            </a:xfrm>
            <a:prstGeom prst="roundRect">
              <a:avLst>
                <a:gd name="adj" fmla="val 8966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sp>
          <p:nvSpPr>
            <p:cNvPr id="30" name="Прямоугольник: скругленные углы 43">
              <a:extLst>
                <a:ext uri="{FF2B5EF4-FFF2-40B4-BE49-F238E27FC236}">
                  <a16:creationId xmlns:a16="http://schemas.microsoft.com/office/drawing/2014/main" id="{003ECF33-39B7-4984-AEBD-162577EBB9D5}"/>
                </a:ext>
              </a:extLst>
            </p:cNvPr>
            <p:cNvSpPr/>
            <p:nvPr/>
          </p:nvSpPr>
          <p:spPr>
            <a:xfrm>
              <a:off x="8602151" y="1182866"/>
              <a:ext cx="3112032" cy="423594"/>
            </a:xfrm>
            <a:prstGeom prst="roundRect">
              <a:avLst>
                <a:gd name="adj" fmla="val 50000"/>
              </a:avLst>
            </a:prstGeom>
            <a:solidFill>
              <a:srgbClr val="64D27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F649F4F-26CA-4CD6-8140-55940D9C3CA2}"/>
                </a:ext>
              </a:extLst>
            </p:cNvPr>
            <p:cNvSpPr txBox="1"/>
            <p:nvPr/>
          </p:nvSpPr>
          <p:spPr>
            <a:xfrm>
              <a:off x="8638756" y="1209997"/>
              <a:ext cx="297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Наше решение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ECB9C4F-A297-4698-9AC2-80FF2805D194}"/>
                </a:ext>
              </a:extLst>
            </p:cNvPr>
            <p:cNvSpPr txBox="1"/>
            <p:nvPr/>
          </p:nvSpPr>
          <p:spPr>
            <a:xfrm>
              <a:off x="8614851" y="1683380"/>
              <a:ext cx="3022636" cy="3400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Мы использовали для предсказания модели </a:t>
              </a:r>
              <a:r>
                <a:rPr lang="en-US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SARIMAX </a:t>
              </a:r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и деревья решений</a:t>
              </a:r>
            </a:p>
            <a:p>
              <a:pPr algn="ctr"/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Лучший результат представлен на слайде</a:t>
              </a:r>
            </a:p>
            <a:p>
              <a:pPr algn="ctr"/>
              <a:endParaRPr lang="ru-RU" sz="12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endParaRPr lang="en-US" sz="12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pPr algn="ctr"/>
              <a:endParaRPr lang="ru-RU" sz="16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pPr algn="ctr"/>
              <a:endParaRPr lang="ru-RU" sz="16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endParaRPr lang="ru-RU" sz="13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pPr algn="ctr"/>
              <a:r>
                <a:rPr lang="ru-RU" sz="13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В качестве признаков использовали скользящее среднее за сезон, пол года и год для суммы выплат и других показателей</a:t>
              </a:r>
            </a:p>
            <a:p>
              <a:pPr algn="ctr"/>
              <a:endParaRPr lang="en-US" sz="16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r>
                <a:rPr lang="ru-RU" sz="10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Ссылка и </a:t>
              </a:r>
              <a:r>
                <a:rPr lang="en-US" sz="10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QR-</a:t>
              </a:r>
              <a:r>
                <a:rPr lang="ru-RU" sz="10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код на </a:t>
              </a:r>
              <a:r>
                <a:rPr lang="ru-RU" sz="1000" dirty="0">
                  <a:latin typeface="Roboto Black" panose="02000000000000000000" pitchFamily="2" charset="0"/>
                  <a:ea typeface="Roboto Black" panose="02000000000000000000" pitchFamily="2" charset="0"/>
                  <a:hlinkClick r:id="rId5"/>
                </a:rPr>
                <a:t>ноутбук</a:t>
              </a:r>
              <a:r>
                <a:rPr lang="ru-RU" sz="10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 с моделью и </a:t>
              </a:r>
              <a:r>
                <a:rPr lang="en-US" sz="10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excel</a:t>
              </a:r>
              <a:r>
                <a:rPr lang="ru-RU" sz="10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 файл с </a:t>
              </a:r>
              <a:r>
                <a:rPr lang="ru-RU" sz="1000" dirty="0">
                  <a:latin typeface="Roboto Black" panose="02000000000000000000" pitchFamily="2" charset="0"/>
                  <a:ea typeface="Roboto Black" panose="02000000000000000000" pitchFamily="2" charset="0"/>
                  <a:hlinkClick r:id="rId6"/>
                </a:rPr>
                <a:t>предсказанием</a:t>
              </a:r>
              <a:endParaRPr lang="en-US" sz="10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endParaRPr lang="en-US" sz="10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  <p:pic>
          <p:nvPicPr>
            <p:cNvPr id="7" name="Рисунок 6"/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44181" y="4998261"/>
              <a:ext cx="1185668" cy="1185668"/>
            </a:xfrm>
            <a:prstGeom prst="rect">
              <a:avLst/>
            </a:prstGeom>
          </p:spPr>
        </p:pic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08615" y="4967873"/>
              <a:ext cx="1245785" cy="1245785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ECB9C4F-A297-4698-9AC2-80FF2805D194}"/>
                </a:ext>
              </a:extLst>
            </p:cNvPr>
            <p:cNvSpPr txBox="1"/>
            <p:nvPr/>
          </p:nvSpPr>
          <p:spPr>
            <a:xfrm>
              <a:off x="9042083" y="6166429"/>
              <a:ext cx="910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Ноутбук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ECB9C4F-A297-4698-9AC2-80FF2805D194}"/>
                </a:ext>
              </a:extLst>
            </p:cNvPr>
            <p:cNvSpPr txBox="1"/>
            <p:nvPr/>
          </p:nvSpPr>
          <p:spPr>
            <a:xfrm>
              <a:off x="10600911" y="6174112"/>
              <a:ext cx="5701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Excel</a:t>
              </a:r>
              <a:endParaRPr lang="ru-RU" sz="12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  <p:sp>
          <p:nvSpPr>
            <p:cNvPr id="45" name="Прямоугольник: скругленные углы 43">
              <a:extLst>
                <a:ext uri="{FF2B5EF4-FFF2-40B4-BE49-F238E27FC236}">
                  <a16:creationId xmlns:a16="http://schemas.microsoft.com/office/drawing/2014/main" id="{BEC694B5-2FA8-425C-92CA-868D4CFAB313}"/>
                </a:ext>
              </a:extLst>
            </p:cNvPr>
            <p:cNvSpPr/>
            <p:nvPr/>
          </p:nvSpPr>
          <p:spPr>
            <a:xfrm>
              <a:off x="9302256" y="2784485"/>
              <a:ext cx="1647825" cy="423594"/>
            </a:xfrm>
            <a:prstGeom prst="roundRect">
              <a:avLst>
                <a:gd name="adj" fmla="val 46488"/>
              </a:avLst>
            </a:prstGeom>
            <a:noFill/>
            <a:ln w="38100">
              <a:solidFill>
                <a:srgbClr val="64D271"/>
              </a:solidFill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C0C4E87-6C81-4214-A2E8-995E0F1C48DE}"/>
                </a:ext>
              </a:extLst>
            </p:cNvPr>
            <p:cNvSpPr txBox="1"/>
            <p:nvPr/>
          </p:nvSpPr>
          <p:spPr>
            <a:xfrm>
              <a:off x="9525147" y="2835200"/>
              <a:ext cx="13211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MAPE: 9.6%</a:t>
              </a:r>
            </a:p>
          </p:txBody>
        </p:sp>
      </p:grp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107B1257-2FF5-4050-A233-09C7245A89C9}"/>
              </a:ext>
            </a:extLst>
          </p:cNvPr>
          <p:cNvGrpSpPr/>
          <p:nvPr/>
        </p:nvGrpSpPr>
        <p:grpSpPr>
          <a:xfrm>
            <a:off x="431800" y="4269892"/>
            <a:ext cx="3265431" cy="2277156"/>
            <a:chOff x="380781" y="4269892"/>
            <a:chExt cx="3303749" cy="2277156"/>
          </a:xfrm>
        </p:grpSpPr>
        <p:sp>
          <p:nvSpPr>
            <p:cNvPr id="36" name="Прямоугольник: скругленные углы 42">
              <a:extLst>
                <a:ext uri="{FF2B5EF4-FFF2-40B4-BE49-F238E27FC236}">
                  <a16:creationId xmlns:a16="http://schemas.microsoft.com/office/drawing/2014/main" id="{180912C9-EECA-498E-947A-CF07D70BBBED}"/>
                </a:ext>
              </a:extLst>
            </p:cNvPr>
            <p:cNvSpPr/>
            <p:nvPr/>
          </p:nvSpPr>
          <p:spPr>
            <a:xfrm>
              <a:off x="380781" y="4269892"/>
              <a:ext cx="3303749" cy="2277156"/>
            </a:xfrm>
            <a:prstGeom prst="roundRect">
              <a:avLst>
                <a:gd name="adj" fmla="val 8966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pic>
          <p:nvPicPr>
            <p:cNvPr id="34" name="Рисунок 3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85346" y="4922482"/>
              <a:ext cx="3058079" cy="1457496"/>
            </a:xfrm>
            <a:prstGeom prst="rect">
              <a:avLst/>
            </a:prstGeom>
          </p:spPr>
        </p:pic>
        <p:sp>
          <p:nvSpPr>
            <p:cNvPr id="53" name="Прямоугольник: скругленные углы 43">
              <a:extLst>
                <a:ext uri="{FF2B5EF4-FFF2-40B4-BE49-F238E27FC236}">
                  <a16:creationId xmlns:a16="http://schemas.microsoft.com/office/drawing/2014/main" id="{8EC24A0D-2F1D-47B6-9876-CFB186D1E0E2}"/>
                </a:ext>
              </a:extLst>
            </p:cNvPr>
            <p:cNvSpPr/>
            <p:nvPr/>
          </p:nvSpPr>
          <p:spPr>
            <a:xfrm>
              <a:off x="440694" y="4351782"/>
              <a:ext cx="3180202" cy="390217"/>
            </a:xfrm>
            <a:prstGeom prst="roundRect">
              <a:avLst>
                <a:gd name="adj" fmla="val 46488"/>
              </a:avLst>
            </a:prstGeom>
            <a:solidFill>
              <a:srgbClr val="64D27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6A4041B-CD41-40E5-BC96-C268010490D9}"/>
                </a:ext>
              </a:extLst>
            </p:cNvPr>
            <p:cNvSpPr txBox="1"/>
            <p:nvPr/>
          </p:nvSpPr>
          <p:spPr>
            <a:xfrm>
              <a:off x="431173" y="4415266"/>
              <a:ext cx="31802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2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Схема предсказания временного ряда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8618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259B2A76-0222-4AD6-AB6F-575564CA16A1}"/>
              </a:ext>
            </a:extLst>
          </p:cNvPr>
          <p:cNvSpPr/>
          <p:nvPr/>
        </p:nvSpPr>
        <p:spPr>
          <a:xfrm>
            <a:off x="0" y="-4368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DFA82B70-5EDD-4C3B-A790-1ECBAB4987F6}"/>
              </a:ext>
            </a:extLst>
          </p:cNvPr>
          <p:cNvSpPr/>
          <p:nvPr/>
        </p:nvSpPr>
        <p:spPr>
          <a:xfrm>
            <a:off x="380782" y="253328"/>
            <a:ext cx="11430436" cy="5424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366074-2796-4BC9-86FF-AA7C4BA9ADB1}"/>
              </a:ext>
            </a:extLst>
          </p:cNvPr>
          <p:cNvSpPr txBox="1"/>
          <p:nvPr/>
        </p:nvSpPr>
        <p:spPr>
          <a:xfrm>
            <a:off x="3175445" y="352725"/>
            <a:ext cx="253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Заключение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20ABA9E-0C0F-4E23-AB9F-628DFD3383E8}"/>
              </a:ext>
            </a:extLst>
          </p:cNvPr>
          <p:cNvGrpSpPr/>
          <p:nvPr/>
        </p:nvGrpSpPr>
        <p:grpSpPr>
          <a:xfrm>
            <a:off x="469900" y="321341"/>
            <a:ext cx="406400" cy="406400"/>
            <a:chOff x="469900" y="321341"/>
            <a:chExt cx="406400" cy="406400"/>
          </a:xfrm>
        </p:grpSpPr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0A889826-4381-4E6C-B4EC-D403C19D83CE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CCECB9-560B-472F-B516-FFAC93CBA5E7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9DD46F1-EEC3-47EE-889D-CF5C1B7EE3F2}"/>
              </a:ext>
            </a:extLst>
          </p:cNvPr>
          <p:cNvGrpSpPr/>
          <p:nvPr/>
        </p:nvGrpSpPr>
        <p:grpSpPr>
          <a:xfrm>
            <a:off x="927536" y="321341"/>
            <a:ext cx="406400" cy="406400"/>
            <a:chOff x="469900" y="321341"/>
            <a:chExt cx="406400" cy="406400"/>
          </a:xfrm>
        </p:grpSpPr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5C13FC1C-1E86-4666-99FE-39E7AD2614D0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680A70-AE0C-4E74-8D59-C78067614D8E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</a:t>
              </a:r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1989F16E-35EB-4199-83CD-63201BB1D7C0}"/>
              </a:ext>
            </a:extLst>
          </p:cNvPr>
          <p:cNvGrpSpPr/>
          <p:nvPr/>
        </p:nvGrpSpPr>
        <p:grpSpPr>
          <a:xfrm>
            <a:off x="2732947" y="311816"/>
            <a:ext cx="406400" cy="406400"/>
            <a:chOff x="469900" y="321341"/>
            <a:chExt cx="406400" cy="406400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B326ACC5-6691-4751-BB8D-32A05E5F13F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gradFill>
              <a:gsLst>
                <a:gs pos="72000">
                  <a:srgbClr val="22C496"/>
                </a:gs>
                <a:gs pos="100000">
                  <a:srgbClr val="1893D1"/>
                </a:gs>
                <a:gs pos="0">
                  <a:srgbClr val="B2E24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CA7EFF0-1A7F-4505-9A5A-139C06958472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6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DD86C697-074C-46B5-B7B0-E8510399BBF2}"/>
              </a:ext>
            </a:extLst>
          </p:cNvPr>
          <p:cNvGrpSpPr/>
          <p:nvPr/>
        </p:nvGrpSpPr>
        <p:grpSpPr>
          <a:xfrm>
            <a:off x="1381277" y="321341"/>
            <a:ext cx="406400" cy="406400"/>
            <a:chOff x="469900" y="321341"/>
            <a:chExt cx="406400" cy="406400"/>
          </a:xfrm>
        </p:grpSpPr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6E6145DB-4B31-4E30-8880-6EF909A2E1A7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B6A00D-6CAF-40C1-9802-FE1B568C77B6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3</a:t>
              </a:r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5878A840-B135-42DF-B2A1-DAAC7B16AC66}"/>
              </a:ext>
            </a:extLst>
          </p:cNvPr>
          <p:cNvGrpSpPr/>
          <p:nvPr/>
        </p:nvGrpSpPr>
        <p:grpSpPr>
          <a:xfrm>
            <a:off x="1835018" y="321341"/>
            <a:ext cx="406400" cy="406400"/>
            <a:chOff x="469900" y="321341"/>
            <a:chExt cx="406400" cy="406400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B749EC0B-9A35-4B61-B49F-886BC4CB7882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862442-E8AA-4E9C-A592-518764F4C641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4</a:t>
              </a:r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DE7AE0FE-0BFC-473B-BE01-1C27707B1F93}"/>
              </a:ext>
            </a:extLst>
          </p:cNvPr>
          <p:cNvGrpSpPr/>
          <p:nvPr/>
        </p:nvGrpSpPr>
        <p:grpSpPr>
          <a:xfrm>
            <a:off x="2288759" y="321341"/>
            <a:ext cx="406400" cy="406400"/>
            <a:chOff x="469900" y="321341"/>
            <a:chExt cx="406400" cy="406400"/>
          </a:xfrm>
        </p:grpSpPr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A15112D5-482D-43F6-BD5A-AF3E4FED825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CBBADA2-592E-4E1F-A628-C6667AB6949F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5</a:t>
              </a:r>
            </a:p>
          </p:txBody>
        </p: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2D9DD76F-8C62-45B2-BED1-BFEB892D86E0}"/>
              </a:ext>
            </a:extLst>
          </p:cNvPr>
          <p:cNvGrpSpPr/>
          <p:nvPr/>
        </p:nvGrpSpPr>
        <p:grpSpPr>
          <a:xfrm>
            <a:off x="380782" y="1689378"/>
            <a:ext cx="3391118" cy="4274998"/>
            <a:chOff x="380782" y="1689378"/>
            <a:chExt cx="3391118" cy="4274998"/>
          </a:xfrm>
        </p:grpSpPr>
        <p:sp>
          <p:nvSpPr>
            <p:cNvPr id="46" name="Прямоугольник: скругленные углы 42">
              <a:extLst>
                <a:ext uri="{FF2B5EF4-FFF2-40B4-BE49-F238E27FC236}">
                  <a16:creationId xmlns:a16="http://schemas.microsoft.com/office/drawing/2014/main" id="{D8E031C2-8F8A-4D82-9CD4-7DA919D8C3C3}"/>
                </a:ext>
              </a:extLst>
            </p:cNvPr>
            <p:cNvSpPr/>
            <p:nvPr/>
          </p:nvSpPr>
          <p:spPr>
            <a:xfrm>
              <a:off x="380782" y="1689378"/>
              <a:ext cx="3391118" cy="4274998"/>
            </a:xfrm>
            <a:prstGeom prst="roundRect">
              <a:avLst>
                <a:gd name="adj" fmla="val 8966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noFill/>
              </a:endParaRPr>
            </a:p>
          </p:txBody>
        </p:sp>
        <p:sp>
          <p:nvSpPr>
            <p:cNvPr id="47" name="Прямоугольник: скругленные углы 43">
              <a:extLst>
                <a:ext uri="{FF2B5EF4-FFF2-40B4-BE49-F238E27FC236}">
                  <a16:creationId xmlns:a16="http://schemas.microsoft.com/office/drawing/2014/main" id="{93A17ED4-CB39-4B54-94C2-BB86B62AF947}"/>
                </a:ext>
              </a:extLst>
            </p:cNvPr>
            <p:cNvSpPr/>
            <p:nvPr/>
          </p:nvSpPr>
          <p:spPr>
            <a:xfrm>
              <a:off x="448119" y="1754129"/>
              <a:ext cx="3270305" cy="542426"/>
            </a:xfrm>
            <a:prstGeom prst="roundRect">
              <a:avLst>
                <a:gd name="adj" fmla="val 46488"/>
              </a:avLst>
            </a:prstGeom>
            <a:solidFill>
              <a:srgbClr val="64D27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latin typeface="Roboto Black" panose="020B0604020202020204" charset="0"/>
                  <a:ea typeface="Roboto Black" panose="020B0604020202020204" charset="0"/>
                </a:rPr>
                <a:t>Обобщение выводов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98C07D3-8043-4EE0-8613-912717159096}"/>
                </a:ext>
              </a:extLst>
            </p:cNvPr>
            <p:cNvSpPr txBox="1"/>
            <p:nvPr/>
          </p:nvSpPr>
          <p:spPr>
            <a:xfrm>
              <a:off x="448120" y="2383974"/>
              <a:ext cx="3163357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6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      Применение модели ARIMA позволило эффективно учесть сезонность и тенденции в исторических данных о страховых выплатах</a:t>
              </a:r>
            </a:p>
            <a:p>
              <a:pPr algn="ctr"/>
              <a:endParaRPr lang="ru-RU" sz="1600" dirty="0">
                <a:latin typeface="Roboto Black" panose="02000000000000000000" pitchFamily="2" charset="0"/>
                <a:ea typeface="Roboto Black" panose="02000000000000000000" pitchFamily="2" charset="0"/>
              </a:endParaRPr>
            </a:p>
            <a:p>
              <a:pPr algn="ctr"/>
              <a:r>
                <a:rPr lang="ru-RU" sz="16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      Выбранный подход значительно снизил неопределенность в планировании финансирования и улучшил принятие решений на уровне бизнеса</a:t>
              </a:r>
              <a:endParaRPr lang="ru-RU" sz="16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BEA2E594-D8D9-4468-9AE3-E83825687C70}"/>
              </a:ext>
            </a:extLst>
          </p:cNvPr>
          <p:cNvSpPr txBox="1"/>
          <p:nvPr/>
        </p:nvSpPr>
        <p:spPr>
          <a:xfrm>
            <a:off x="11811218" y="6483548"/>
            <a:ext cx="250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7</a:t>
            </a:r>
            <a:endParaRPr lang="ru-RU" sz="14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33" name="Прямоугольник: скругленные углы 42">
            <a:extLst>
              <a:ext uri="{FF2B5EF4-FFF2-40B4-BE49-F238E27FC236}">
                <a16:creationId xmlns:a16="http://schemas.microsoft.com/office/drawing/2014/main" id="{E05574F0-BE5A-43E0-91DB-CC27A0A6D31E}"/>
              </a:ext>
            </a:extLst>
          </p:cNvPr>
          <p:cNvSpPr/>
          <p:nvPr/>
        </p:nvSpPr>
        <p:spPr>
          <a:xfrm>
            <a:off x="4005728" y="1311986"/>
            <a:ext cx="7805490" cy="5029781"/>
          </a:xfrm>
          <a:prstGeom prst="roundRect">
            <a:avLst>
              <a:gd name="adj" fmla="val 8966"/>
            </a:avLst>
          </a:prstGeom>
          <a:blipFill>
            <a:blip r:embed="rId3"/>
            <a:stretch>
              <a:fillRect/>
            </a:stretch>
          </a:blip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585588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Прямоугольник 79">
            <a:extLst>
              <a:ext uri="{FF2B5EF4-FFF2-40B4-BE49-F238E27FC236}">
                <a16:creationId xmlns:a16="http://schemas.microsoft.com/office/drawing/2014/main" id="{ECE796B0-5D16-4860-8354-B5BA1C16C376}"/>
              </a:ext>
            </a:extLst>
          </p:cNvPr>
          <p:cNvSpPr/>
          <p:nvPr/>
        </p:nvSpPr>
        <p:spPr>
          <a:xfrm>
            <a:off x="0" y="-4368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DFA82B70-5EDD-4C3B-A790-1ECBAB4987F6}"/>
              </a:ext>
            </a:extLst>
          </p:cNvPr>
          <p:cNvSpPr/>
          <p:nvPr/>
        </p:nvSpPr>
        <p:spPr>
          <a:xfrm>
            <a:off x="380782" y="253328"/>
            <a:ext cx="11430436" cy="5424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366074-2796-4BC9-86FF-AA7C4BA9ADB1}"/>
              </a:ext>
            </a:extLst>
          </p:cNvPr>
          <p:cNvSpPr txBox="1"/>
          <p:nvPr/>
        </p:nvSpPr>
        <p:spPr>
          <a:xfrm>
            <a:off x="3642723" y="352725"/>
            <a:ext cx="2453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Команда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20ABA9E-0C0F-4E23-AB9F-628DFD3383E8}"/>
              </a:ext>
            </a:extLst>
          </p:cNvPr>
          <p:cNvGrpSpPr/>
          <p:nvPr/>
        </p:nvGrpSpPr>
        <p:grpSpPr>
          <a:xfrm>
            <a:off x="469900" y="321341"/>
            <a:ext cx="406400" cy="406400"/>
            <a:chOff x="469900" y="321341"/>
            <a:chExt cx="406400" cy="406400"/>
          </a:xfrm>
        </p:grpSpPr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0A889826-4381-4E6C-B4EC-D403C19D83CE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CCECB9-560B-472F-B516-FFAC93CBA5E7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9DD46F1-EEC3-47EE-889D-CF5C1B7EE3F2}"/>
              </a:ext>
            </a:extLst>
          </p:cNvPr>
          <p:cNvGrpSpPr/>
          <p:nvPr/>
        </p:nvGrpSpPr>
        <p:grpSpPr>
          <a:xfrm>
            <a:off x="927536" y="321341"/>
            <a:ext cx="406400" cy="406400"/>
            <a:chOff x="469900" y="321341"/>
            <a:chExt cx="406400" cy="406400"/>
          </a:xfrm>
        </p:grpSpPr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5C13FC1C-1E86-4666-99FE-39E7AD2614D0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680A70-AE0C-4E74-8D59-C78067614D8E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</a:t>
              </a:r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1989F16E-35EB-4199-83CD-63201BB1D7C0}"/>
              </a:ext>
            </a:extLst>
          </p:cNvPr>
          <p:cNvGrpSpPr/>
          <p:nvPr/>
        </p:nvGrpSpPr>
        <p:grpSpPr>
          <a:xfrm>
            <a:off x="3200225" y="311816"/>
            <a:ext cx="406400" cy="410091"/>
            <a:chOff x="469900" y="321341"/>
            <a:chExt cx="406400" cy="410091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B326ACC5-6691-4751-BB8D-32A05E5F13F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gradFill>
              <a:gsLst>
                <a:gs pos="72000">
                  <a:srgbClr val="22C496"/>
                </a:gs>
                <a:gs pos="100000">
                  <a:srgbClr val="1893D1"/>
                </a:gs>
                <a:gs pos="0">
                  <a:srgbClr val="B2E24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CA7EFF0-1A7F-4505-9A5A-139C06958472}"/>
                </a:ext>
              </a:extLst>
            </p:cNvPr>
            <p:cNvSpPr txBox="1"/>
            <p:nvPr/>
          </p:nvSpPr>
          <p:spPr>
            <a:xfrm>
              <a:off x="518698" y="3621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7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DD86C697-074C-46B5-B7B0-E8510399BBF2}"/>
              </a:ext>
            </a:extLst>
          </p:cNvPr>
          <p:cNvGrpSpPr/>
          <p:nvPr/>
        </p:nvGrpSpPr>
        <p:grpSpPr>
          <a:xfrm>
            <a:off x="1381277" y="321341"/>
            <a:ext cx="406400" cy="406400"/>
            <a:chOff x="469900" y="321341"/>
            <a:chExt cx="406400" cy="406400"/>
          </a:xfrm>
        </p:grpSpPr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6E6145DB-4B31-4E30-8880-6EF909A2E1A7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B6A00D-6CAF-40C1-9802-FE1B568C77B6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3</a:t>
              </a:r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5878A840-B135-42DF-B2A1-DAAC7B16AC66}"/>
              </a:ext>
            </a:extLst>
          </p:cNvPr>
          <p:cNvGrpSpPr/>
          <p:nvPr/>
        </p:nvGrpSpPr>
        <p:grpSpPr>
          <a:xfrm>
            <a:off x="1835018" y="321341"/>
            <a:ext cx="406400" cy="406400"/>
            <a:chOff x="469900" y="321341"/>
            <a:chExt cx="406400" cy="406400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B749EC0B-9A35-4B61-B49F-886BC4CB7882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862442-E8AA-4E9C-A592-518764F4C641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4</a:t>
              </a:r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DE7AE0FE-0BFC-473B-BE01-1C27707B1F93}"/>
              </a:ext>
            </a:extLst>
          </p:cNvPr>
          <p:cNvGrpSpPr/>
          <p:nvPr/>
        </p:nvGrpSpPr>
        <p:grpSpPr>
          <a:xfrm>
            <a:off x="2288759" y="321341"/>
            <a:ext cx="406400" cy="406400"/>
            <a:chOff x="469900" y="321341"/>
            <a:chExt cx="406400" cy="406400"/>
          </a:xfrm>
        </p:grpSpPr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A15112D5-482D-43F6-BD5A-AF3E4FED825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CBBADA2-592E-4E1F-A628-C6667AB6949F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5</a:t>
              </a: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7CF94D02-BF86-48FB-8A01-92B7E80DE8D3}"/>
              </a:ext>
            </a:extLst>
          </p:cNvPr>
          <p:cNvGrpSpPr/>
          <p:nvPr/>
        </p:nvGrpSpPr>
        <p:grpSpPr>
          <a:xfrm>
            <a:off x="2744492" y="321341"/>
            <a:ext cx="406400" cy="406400"/>
            <a:chOff x="469900" y="321341"/>
            <a:chExt cx="406400" cy="406400"/>
          </a:xfrm>
        </p:grpSpPr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id="{800DDA0E-1567-49C9-8C3F-8CAC2AC716C5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35B321F-DAA1-4893-B172-46C73F27934A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6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68C59DE-CAA2-44F9-98B1-04906EF4436A}"/>
              </a:ext>
            </a:extLst>
          </p:cNvPr>
          <p:cNvSpPr txBox="1"/>
          <p:nvPr/>
        </p:nvSpPr>
        <p:spPr>
          <a:xfrm>
            <a:off x="11811218" y="6483548"/>
            <a:ext cx="250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8</a:t>
            </a:r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62CE2120-59B9-4CD7-8C9E-C4860953E9FF}"/>
              </a:ext>
            </a:extLst>
          </p:cNvPr>
          <p:cNvGrpSpPr/>
          <p:nvPr/>
        </p:nvGrpSpPr>
        <p:grpSpPr>
          <a:xfrm>
            <a:off x="316397" y="1358866"/>
            <a:ext cx="2322186" cy="4795283"/>
            <a:chOff x="213746" y="1158844"/>
            <a:chExt cx="2322186" cy="4795283"/>
          </a:xfrm>
        </p:grpSpPr>
        <p:sp>
          <p:nvSpPr>
            <p:cNvPr id="2" name="Прямоугольник: скругленные углы 1">
              <a:extLst>
                <a:ext uri="{FF2B5EF4-FFF2-40B4-BE49-F238E27FC236}">
                  <a16:creationId xmlns:a16="http://schemas.microsoft.com/office/drawing/2014/main" id="{F87B75C7-50E7-46A9-8443-21ABA11BBAF3}"/>
                </a:ext>
              </a:extLst>
            </p:cNvPr>
            <p:cNvSpPr/>
            <p:nvPr/>
          </p:nvSpPr>
          <p:spPr>
            <a:xfrm>
              <a:off x="278595" y="1158844"/>
              <a:ext cx="2190968" cy="479528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6" name="Прямоугольник: скругленные углы 65">
              <a:extLst>
                <a:ext uri="{FF2B5EF4-FFF2-40B4-BE49-F238E27FC236}">
                  <a16:creationId xmlns:a16="http://schemas.microsoft.com/office/drawing/2014/main" id="{B46B07DA-7DCC-430C-8ED5-CB4EF0B2EE10}"/>
                </a:ext>
              </a:extLst>
            </p:cNvPr>
            <p:cNvSpPr/>
            <p:nvPr/>
          </p:nvSpPr>
          <p:spPr>
            <a:xfrm>
              <a:off x="424419" y="1292557"/>
              <a:ext cx="1899320" cy="1867102"/>
            </a:xfrm>
            <a:prstGeom prst="roundRect">
              <a:avLst>
                <a:gd name="adj" fmla="val 22688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F1DE6DA-BE13-49F7-A84A-5CC722B17F34}"/>
                </a:ext>
              </a:extLst>
            </p:cNvPr>
            <p:cNvSpPr txBox="1"/>
            <p:nvPr/>
          </p:nvSpPr>
          <p:spPr>
            <a:xfrm>
              <a:off x="504391" y="3454065"/>
              <a:ext cx="17732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Ахметов Руслан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501E21A9-3992-42CD-8FA2-A25CCBE88DC0}"/>
                </a:ext>
              </a:extLst>
            </p:cNvPr>
            <p:cNvSpPr txBox="1"/>
            <p:nvPr/>
          </p:nvSpPr>
          <p:spPr>
            <a:xfrm>
              <a:off x="680314" y="5435949"/>
              <a:ext cx="13614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+7 (987) 259-67-15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1ADA3EC-087B-4DCE-94B4-9F591B98BB12}"/>
                </a:ext>
              </a:extLst>
            </p:cNvPr>
            <p:cNvSpPr txBox="1"/>
            <p:nvPr/>
          </p:nvSpPr>
          <p:spPr>
            <a:xfrm>
              <a:off x="800377" y="5253838"/>
              <a:ext cx="11813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9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ecolla@mail.ru</a:t>
              </a:r>
              <a:endParaRPr lang="ru-RU" sz="11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7EA5BD3-A50B-404B-9027-BD22AED4862F}"/>
                </a:ext>
              </a:extLst>
            </p:cNvPr>
            <p:cNvSpPr txBox="1"/>
            <p:nvPr/>
          </p:nvSpPr>
          <p:spPr>
            <a:xfrm>
              <a:off x="285096" y="3840398"/>
              <a:ext cx="219096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Уфимский университет науки</a:t>
              </a:r>
            </a:p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 и технологий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0970FBF-EB2F-4988-AEF0-4D119BF8CEBA}"/>
                </a:ext>
              </a:extLst>
            </p:cNvPr>
            <p:cNvSpPr txBox="1"/>
            <p:nvPr/>
          </p:nvSpPr>
          <p:spPr>
            <a:xfrm>
              <a:off x="590268" y="4221415"/>
              <a:ext cx="155603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Финансы и кредит в</a:t>
              </a:r>
            </a:p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 цифровой среде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2891939-C006-474E-998D-C7328E9EDC14}"/>
                </a:ext>
              </a:extLst>
            </p:cNvPr>
            <p:cNvSpPr txBox="1"/>
            <p:nvPr/>
          </p:nvSpPr>
          <p:spPr>
            <a:xfrm>
              <a:off x="213746" y="4714418"/>
              <a:ext cx="23221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 Разработал и внедрил дизайн </a:t>
              </a:r>
            </a:p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для своего института</a:t>
              </a:r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65C989CF-9B04-481C-8B80-950F66D4F158}"/>
              </a:ext>
            </a:extLst>
          </p:cNvPr>
          <p:cNvGrpSpPr/>
          <p:nvPr/>
        </p:nvGrpSpPr>
        <p:grpSpPr>
          <a:xfrm>
            <a:off x="2676169" y="1358866"/>
            <a:ext cx="2190968" cy="4795283"/>
            <a:chOff x="5002349" y="1158844"/>
            <a:chExt cx="2190968" cy="4795283"/>
          </a:xfrm>
        </p:grpSpPr>
        <p:sp>
          <p:nvSpPr>
            <p:cNvPr id="62" name="Прямоугольник: скругленные углы 61">
              <a:extLst>
                <a:ext uri="{FF2B5EF4-FFF2-40B4-BE49-F238E27FC236}">
                  <a16:creationId xmlns:a16="http://schemas.microsoft.com/office/drawing/2014/main" id="{EA2AEF75-C892-4B87-8967-4EB53962C471}"/>
                </a:ext>
              </a:extLst>
            </p:cNvPr>
            <p:cNvSpPr/>
            <p:nvPr/>
          </p:nvSpPr>
          <p:spPr>
            <a:xfrm>
              <a:off x="5002349" y="1158844"/>
              <a:ext cx="2190968" cy="479528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Прямоугольник: скругленные углы 67">
              <a:extLst>
                <a:ext uri="{FF2B5EF4-FFF2-40B4-BE49-F238E27FC236}">
                  <a16:creationId xmlns:a16="http://schemas.microsoft.com/office/drawing/2014/main" id="{9E0938F1-5D08-49B4-814A-B1F7B86A3C47}"/>
                </a:ext>
              </a:extLst>
            </p:cNvPr>
            <p:cNvSpPr/>
            <p:nvPr/>
          </p:nvSpPr>
          <p:spPr>
            <a:xfrm>
              <a:off x="5146340" y="1292557"/>
              <a:ext cx="1899320" cy="1867102"/>
            </a:xfrm>
            <a:prstGeom prst="roundRect">
              <a:avLst>
                <a:gd name="adj" fmla="val 22688"/>
              </a:avLst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A6E3393-2F10-4695-9A64-0E3CD2484F2B}"/>
                </a:ext>
              </a:extLst>
            </p:cNvPr>
            <p:cNvSpPr txBox="1"/>
            <p:nvPr/>
          </p:nvSpPr>
          <p:spPr>
            <a:xfrm>
              <a:off x="5256753" y="3454065"/>
              <a:ext cx="167849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Чернов Даниил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DED0CAC6-0A28-4156-B98C-FCE8C1160D3C}"/>
                </a:ext>
              </a:extLst>
            </p:cNvPr>
            <p:cNvSpPr txBox="1"/>
            <p:nvPr/>
          </p:nvSpPr>
          <p:spPr>
            <a:xfrm>
              <a:off x="5171287" y="4496385"/>
              <a:ext cx="18993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Roboto" panose="02000000000000000000" pitchFamily="2" charset="0"/>
                  <a:ea typeface="Roboto" panose="02000000000000000000" pitchFamily="2" charset="0"/>
                </a:rPr>
                <a:t>Junior+ Data Scientist </a:t>
              </a:r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в Газпромбанке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C67A1C5-27B0-4EE7-9F77-60187AB85CED}"/>
                </a:ext>
              </a:extLst>
            </p:cNvPr>
            <p:cNvSpPr txBox="1"/>
            <p:nvPr/>
          </p:nvSpPr>
          <p:spPr>
            <a:xfrm>
              <a:off x="5174566" y="3837356"/>
              <a:ext cx="189932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Санкт-Петербургский политехнический университет 23'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A71FC73A-A013-4945-AC09-D26C65A9D7C0}"/>
                </a:ext>
              </a:extLst>
            </p:cNvPr>
            <p:cNvSpPr txBox="1"/>
            <p:nvPr/>
          </p:nvSpPr>
          <p:spPr>
            <a:xfrm>
              <a:off x="5372969" y="5435949"/>
              <a:ext cx="14046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+7 (962) 712-63-88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25607C4-2230-4266-B778-F2C0E79AFA0A}"/>
                </a:ext>
              </a:extLst>
            </p:cNvPr>
            <p:cNvSpPr txBox="1"/>
            <p:nvPr/>
          </p:nvSpPr>
          <p:spPr>
            <a:xfrm>
              <a:off x="5393684" y="5263430"/>
              <a:ext cx="15415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rejectedsoul@mail.ru</a:t>
              </a:r>
              <a:endParaRPr lang="ru-RU" sz="11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7157E90D-AE4B-4916-9AC5-C0389FCD612F}"/>
              </a:ext>
            </a:extLst>
          </p:cNvPr>
          <p:cNvGrpSpPr/>
          <p:nvPr/>
        </p:nvGrpSpPr>
        <p:grpSpPr>
          <a:xfrm>
            <a:off x="7280583" y="1358868"/>
            <a:ext cx="2190968" cy="4795283"/>
            <a:chOff x="7280583" y="1358868"/>
            <a:chExt cx="2190968" cy="4795283"/>
          </a:xfrm>
        </p:grpSpPr>
        <p:sp>
          <p:nvSpPr>
            <p:cNvPr id="64" name="Прямоугольник: скругленные углы 63">
              <a:extLst>
                <a:ext uri="{FF2B5EF4-FFF2-40B4-BE49-F238E27FC236}">
                  <a16:creationId xmlns:a16="http://schemas.microsoft.com/office/drawing/2014/main" id="{D4F26D32-D489-455F-97E1-2B5395FE6D4B}"/>
                </a:ext>
              </a:extLst>
            </p:cNvPr>
            <p:cNvSpPr/>
            <p:nvPr/>
          </p:nvSpPr>
          <p:spPr>
            <a:xfrm>
              <a:off x="7280583" y="1358868"/>
              <a:ext cx="2190968" cy="479528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0" name="Прямоугольник: скругленные углы 69">
              <a:extLst>
                <a:ext uri="{FF2B5EF4-FFF2-40B4-BE49-F238E27FC236}">
                  <a16:creationId xmlns:a16="http://schemas.microsoft.com/office/drawing/2014/main" id="{4D05ADFC-83C4-47F5-8845-22C0895B661C}"/>
                </a:ext>
              </a:extLst>
            </p:cNvPr>
            <p:cNvSpPr/>
            <p:nvPr/>
          </p:nvSpPr>
          <p:spPr>
            <a:xfrm>
              <a:off x="7426407" y="1492581"/>
              <a:ext cx="1899320" cy="1867102"/>
            </a:xfrm>
            <a:prstGeom prst="roundRect">
              <a:avLst>
                <a:gd name="adj" fmla="val 22688"/>
              </a:avLst>
            </a:prstGeom>
            <a:solidFill>
              <a:schemeClr val="bg1">
                <a:lumMod val="85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98FCAA4-DE2D-4D57-B59A-3D7D9AA79596}"/>
                </a:ext>
              </a:extLst>
            </p:cNvPr>
            <p:cNvSpPr txBox="1"/>
            <p:nvPr/>
          </p:nvSpPr>
          <p:spPr>
            <a:xfrm>
              <a:off x="7435572" y="3654089"/>
              <a:ext cx="19337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 err="1">
                  <a:latin typeface="Roboto Black" panose="02000000000000000000" pitchFamily="2" charset="0"/>
                  <a:ea typeface="Roboto Black" panose="02000000000000000000" pitchFamily="2" charset="0"/>
                </a:rPr>
                <a:t>Пахнев</a:t>
              </a:r>
              <a:r>
                <a:rPr lang="ru-RU" sz="16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 Владимир</a:t>
              </a:r>
            </a:p>
          </p:txBody>
        </p:sp>
        <p:sp>
          <p:nvSpPr>
            <p:cNvPr id="84" name="Прямоугольник: скругленные углы 69"/>
            <p:cNvSpPr/>
            <p:nvPr/>
          </p:nvSpPr>
          <p:spPr>
            <a:xfrm>
              <a:off x="7426407" y="1498249"/>
              <a:ext cx="1899320" cy="1867102"/>
            </a:xfrm>
            <a:prstGeom prst="roundRect">
              <a:avLst>
                <a:gd name="adj" fmla="val 22688"/>
              </a:avLst>
            </a:prstGeom>
            <a:blipFill rotWithShape="1"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8" name="TextBox 59"/>
            <p:cNvSpPr txBox="1"/>
            <p:nvPr/>
          </p:nvSpPr>
          <p:spPr>
            <a:xfrm>
              <a:off x="7683756" y="4264860"/>
              <a:ext cx="1435160" cy="4298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Перевод и переводоведение</a:t>
              </a:r>
            </a:p>
          </p:txBody>
        </p:sp>
        <p:sp>
          <p:nvSpPr>
            <p:cNvPr id="79" name="TextBox 59"/>
            <p:cNvSpPr txBox="1"/>
            <p:nvPr/>
          </p:nvSpPr>
          <p:spPr>
            <a:xfrm>
              <a:off x="7447573" y="4693916"/>
              <a:ext cx="1899320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Учавствовал в создании топового продукта в сфере </a:t>
              </a:r>
              <a:r>
                <a:rPr lang="en-US" sz="1100" dirty="0">
                  <a:latin typeface="Roboto" panose="02000000000000000000" pitchFamily="2" charset="0"/>
                  <a:ea typeface="Roboto" panose="02000000000000000000" pitchFamily="2" charset="0"/>
                </a:rPr>
                <a:t>edtech</a:t>
              </a:r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 для рынка Казахстана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0D0BDC6-AC8C-415B-9F3E-B4C7F80D2B92}"/>
                </a:ext>
              </a:extLst>
            </p:cNvPr>
            <p:cNvSpPr txBox="1"/>
            <p:nvPr/>
          </p:nvSpPr>
          <p:spPr>
            <a:xfrm>
              <a:off x="7417517" y="5482502"/>
              <a:ext cx="18993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pahnevvladimir@yandex.ru</a:t>
              </a:r>
              <a:endParaRPr lang="ru-RU" sz="11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82D01B98-F0B7-4578-965D-DC7FA6788FA9}"/>
                </a:ext>
              </a:extLst>
            </p:cNvPr>
            <p:cNvSpPr txBox="1"/>
            <p:nvPr/>
          </p:nvSpPr>
          <p:spPr>
            <a:xfrm>
              <a:off x="7700153" y="5651276"/>
              <a:ext cx="14046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+7 (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995</a:t>
              </a:r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) 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883</a:t>
              </a:r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-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17</a:t>
              </a:r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-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55</a:t>
              </a:r>
              <a:endParaRPr lang="ru-RU" sz="11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2" name="TextBox 59">
              <a:extLst>
                <a:ext uri="{FF2B5EF4-FFF2-40B4-BE49-F238E27FC236}">
                  <a16:creationId xmlns:a16="http://schemas.microsoft.com/office/drawing/2014/main" id="{2589E338-C59B-447D-B9A9-600F98A348D4}"/>
                </a:ext>
              </a:extLst>
            </p:cNvPr>
            <p:cNvSpPr txBox="1"/>
            <p:nvPr/>
          </p:nvSpPr>
          <p:spPr>
            <a:xfrm>
              <a:off x="7452808" y="4058422"/>
              <a:ext cx="189932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РЭУ им. Плеханова</a:t>
              </a:r>
            </a:p>
          </p:txBody>
        </p:sp>
      </p:grp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71D0015B-654C-456D-862A-7BCBAC90326A}"/>
              </a:ext>
            </a:extLst>
          </p:cNvPr>
          <p:cNvGrpSpPr/>
          <p:nvPr/>
        </p:nvGrpSpPr>
        <p:grpSpPr>
          <a:xfrm>
            <a:off x="9573812" y="1358867"/>
            <a:ext cx="2190968" cy="4795283"/>
            <a:chOff x="9573812" y="1358867"/>
            <a:chExt cx="2190968" cy="4795283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4E97A452-4D30-46DC-9548-9CC752D231A2}"/>
                </a:ext>
              </a:extLst>
            </p:cNvPr>
            <p:cNvGrpSpPr/>
            <p:nvPr/>
          </p:nvGrpSpPr>
          <p:grpSpPr>
            <a:xfrm>
              <a:off x="9573812" y="1358867"/>
              <a:ext cx="2190968" cy="4795283"/>
              <a:chOff x="7362393" y="1158844"/>
              <a:chExt cx="2190968" cy="4795283"/>
            </a:xfrm>
          </p:grpSpPr>
          <p:sp>
            <p:nvSpPr>
              <p:cNvPr id="63" name="Прямоугольник: скругленные углы 62">
                <a:extLst>
                  <a:ext uri="{FF2B5EF4-FFF2-40B4-BE49-F238E27FC236}">
                    <a16:creationId xmlns:a16="http://schemas.microsoft.com/office/drawing/2014/main" id="{1421E50A-35E8-4CA7-85EC-C4C294E8C121}"/>
                  </a:ext>
                </a:extLst>
              </p:cNvPr>
              <p:cNvSpPr/>
              <p:nvPr/>
            </p:nvSpPr>
            <p:spPr>
              <a:xfrm>
                <a:off x="7362393" y="1158844"/>
                <a:ext cx="2190968" cy="4795283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69" name="Прямоугольник: скругленные углы 68">
                <a:extLst>
                  <a:ext uri="{FF2B5EF4-FFF2-40B4-BE49-F238E27FC236}">
                    <a16:creationId xmlns:a16="http://schemas.microsoft.com/office/drawing/2014/main" id="{5EC31AD8-8BB1-4759-90ED-FDE1ECC42C53}"/>
                  </a:ext>
                </a:extLst>
              </p:cNvPr>
              <p:cNvSpPr/>
              <p:nvPr/>
            </p:nvSpPr>
            <p:spPr>
              <a:xfrm>
                <a:off x="7508217" y="1292557"/>
                <a:ext cx="1899320" cy="1867102"/>
              </a:xfrm>
              <a:prstGeom prst="roundRect">
                <a:avLst>
                  <a:gd name="adj" fmla="val 22688"/>
                </a:avLst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812C8799-ED3B-451E-B009-53666358E8B2}"/>
                  </a:ext>
                </a:extLst>
              </p:cNvPr>
              <p:cNvSpPr txBox="1"/>
              <p:nvPr/>
            </p:nvSpPr>
            <p:spPr>
              <a:xfrm>
                <a:off x="7545271" y="3454065"/>
                <a:ext cx="182521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 err="1">
                    <a:latin typeface="Roboto Black" panose="02000000000000000000" pitchFamily="2" charset="0"/>
                    <a:ea typeface="Roboto Black" panose="02000000000000000000" pitchFamily="2" charset="0"/>
                  </a:rPr>
                  <a:t>Тулаев</a:t>
                </a:r>
                <a:r>
                  <a:rPr lang="ru-RU" sz="1600" dirty="0">
                    <a:latin typeface="Roboto Black" panose="02000000000000000000" pitchFamily="2" charset="0"/>
                    <a:ea typeface="Roboto Black" panose="02000000000000000000" pitchFamily="2" charset="0"/>
                  </a:rPr>
                  <a:t> Дмитрий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D7002D6-F96A-4935-839F-07AF2BE2D1B2}"/>
                  </a:ext>
                </a:extLst>
              </p:cNvPr>
              <p:cNvSpPr txBox="1"/>
              <p:nvPr/>
            </p:nvSpPr>
            <p:spPr>
              <a:xfrm>
                <a:off x="7508217" y="3837355"/>
                <a:ext cx="189932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1100" dirty="0">
                    <a:latin typeface="Roboto" panose="02000000000000000000" pitchFamily="2" charset="0"/>
                    <a:ea typeface="Roboto" panose="02000000000000000000" pitchFamily="2" charset="0"/>
                  </a:rPr>
                  <a:t>Уральский Федеральный </a:t>
                </a:r>
                <a:br>
                  <a:rPr lang="ru-RU" sz="11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ru-RU" sz="1100" dirty="0" err="1">
                    <a:latin typeface="Roboto" panose="02000000000000000000" pitchFamily="2" charset="0"/>
                    <a:ea typeface="Roboto" panose="02000000000000000000" pitchFamily="2" charset="0"/>
                  </a:rPr>
                  <a:t>Унивеситет</a:t>
                </a:r>
                <a:r>
                  <a:rPr lang="ru-RU" sz="1100" dirty="0">
                    <a:latin typeface="Roboto" panose="02000000000000000000" pitchFamily="2" charset="0"/>
                    <a:ea typeface="Roboto" panose="02000000000000000000" pitchFamily="2" charset="0"/>
                  </a:rPr>
                  <a:t> 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8EF67F1D-F30F-47C1-BE76-64325821B0A0}"/>
                  </a:ext>
                </a:extLst>
              </p:cNvPr>
              <p:cNvSpPr txBox="1"/>
              <p:nvPr/>
            </p:nvSpPr>
            <p:spPr>
              <a:xfrm>
                <a:off x="7463978" y="4544812"/>
                <a:ext cx="193950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100" dirty="0">
                    <a:latin typeface="Roboto" panose="02000000000000000000" pitchFamily="2" charset="0"/>
                    <a:ea typeface="Roboto" panose="02000000000000000000" pitchFamily="2" charset="0"/>
                  </a:rPr>
                  <a:t>Финалист </a:t>
                </a:r>
                <a:r>
                  <a:rPr lang="en-US" sz="1100" dirty="0">
                    <a:latin typeface="Roboto" panose="02000000000000000000" pitchFamily="2" charset="0"/>
                    <a:ea typeface="Roboto" panose="02000000000000000000" pitchFamily="2" charset="0"/>
                  </a:rPr>
                  <a:t>FINOPOLIS-2024</a:t>
                </a:r>
                <a:endParaRPr lang="ru-RU" sz="11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  <a:p>
                <a:r>
                  <a:rPr lang="ru-RU" sz="1100" dirty="0">
                    <a:latin typeface="Roboto" panose="02000000000000000000" pitchFamily="2" charset="0"/>
                    <a:ea typeface="Roboto" panose="02000000000000000000" pitchFamily="2" charset="0"/>
                  </a:rPr>
                  <a:t>Член юниорской сборной России по </a:t>
                </a:r>
                <a:r>
                  <a:rPr lang="ru-RU" sz="1100" dirty="0" err="1">
                    <a:latin typeface="Roboto" panose="02000000000000000000" pitchFamily="2" charset="0"/>
                    <a:ea typeface="Roboto" panose="02000000000000000000" pitchFamily="2" charset="0"/>
                  </a:rPr>
                  <a:t>дартс</a:t>
                </a:r>
                <a:r>
                  <a:rPr lang="ru-RU" sz="1100" dirty="0">
                    <a:latin typeface="Roboto" panose="02000000000000000000" pitchFamily="2" charset="0"/>
                    <a:ea typeface="Roboto" panose="02000000000000000000" pitchFamily="2" charset="0"/>
                  </a:rPr>
                  <a:t> 2018-2019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96619C71-D90C-4F42-9027-78CC36B50E0C}"/>
                  </a:ext>
                </a:extLst>
              </p:cNvPr>
              <p:cNvSpPr txBox="1"/>
              <p:nvPr/>
            </p:nvSpPr>
            <p:spPr>
              <a:xfrm>
                <a:off x="7581369" y="4295398"/>
                <a:ext cx="18221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1100" dirty="0">
                    <a:latin typeface="Roboto" panose="02000000000000000000" pitchFamily="2" charset="0"/>
                    <a:ea typeface="Roboto" panose="02000000000000000000" pitchFamily="2" charset="0"/>
                  </a:rPr>
                  <a:t>Бизнес-информатика</a:t>
                </a:r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EB9CE37-CB8C-473D-8C7E-382AC94D6D21}"/>
                </a:ext>
              </a:extLst>
            </p:cNvPr>
            <p:cNvSpPr txBox="1"/>
            <p:nvPr/>
          </p:nvSpPr>
          <p:spPr>
            <a:xfrm>
              <a:off x="9754187" y="5448685"/>
              <a:ext cx="18993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dmitrii.tulaev2003@mail.ru</a:t>
              </a:r>
              <a:endParaRPr lang="ru-RU" sz="11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8E8BF6B-92F1-4496-ABEF-EEB04DB07E4C}"/>
                </a:ext>
              </a:extLst>
            </p:cNvPr>
            <p:cNvSpPr txBox="1"/>
            <p:nvPr/>
          </p:nvSpPr>
          <p:spPr>
            <a:xfrm>
              <a:off x="10004405" y="5640706"/>
              <a:ext cx="14046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+7 (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922</a:t>
              </a:r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) 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192</a:t>
              </a:r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-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22</a:t>
              </a:r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-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66</a:t>
              </a:r>
              <a:endParaRPr lang="ru-RU" sz="11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7" name="Группа 96">
            <a:extLst>
              <a:ext uri="{FF2B5EF4-FFF2-40B4-BE49-F238E27FC236}">
                <a16:creationId xmlns:a16="http://schemas.microsoft.com/office/drawing/2014/main" id="{197B4F6B-5ED9-4894-BE25-7BD89AF860A1}"/>
              </a:ext>
            </a:extLst>
          </p:cNvPr>
          <p:cNvGrpSpPr/>
          <p:nvPr/>
        </p:nvGrpSpPr>
        <p:grpSpPr>
          <a:xfrm>
            <a:off x="4853547" y="1358869"/>
            <a:ext cx="2425342" cy="4795283"/>
            <a:chOff x="2526279" y="1158844"/>
            <a:chExt cx="2425342" cy="4795283"/>
          </a:xfrm>
        </p:grpSpPr>
        <p:sp>
          <p:nvSpPr>
            <p:cNvPr id="98" name="Прямоугольник: скругленные углы 97">
              <a:extLst>
                <a:ext uri="{FF2B5EF4-FFF2-40B4-BE49-F238E27FC236}">
                  <a16:creationId xmlns:a16="http://schemas.microsoft.com/office/drawing/2014/main" id="{3E3521B9-4632-470F-BF49-60358F12F8D3}"/>
                </a:ext>
              </a:extLst>
            </p:cNvPr>
            <p:cNvSpPr/>
            <p:nvPr/>
          </p:nvSpPr>
          <p:spPr>
            <a:xfrm>
              <a:off x="2642305" y="1158844"/>
              <a:ext cx="2190968" cy="479528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9" name="Прямоугольник: скругленные углы 98">
              <a:extLst>
                <a:ext uri="{FF2B5EF4-FFF2-40B4-BE49-F238E27FC236}">
                  <a16:creationId xmlns:a16="http://schemas.microsoft.com/office/drawing/2014/main" id="{814BFA0A-2523-48B3-97DA-3FB4E35682C7}"/>
                </a:ext>
              </a:extLst>
            </p:cNvPr>
            <p:cNvSpPr/>
            <p:nvPr/>
          </p:nvSpPr>
          <p:spPr>
            <a:xfrm>
              <a:off x="2788129" y="1292557"/>
              <a:ext cx="1899320" cy="1867102"/>
            </a:xfrm>
            <a:prstGeom prst="roundRect">
              <a:avLst>
                <a:gd name="adj" fmla="val 22688"/>
              </a:avLst>
            </a:prstGeom>
            <a:blipFill>
              <a:blip r:embed="rId7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354FE4D0-2095-4C9C-A19D-CE5356D6EDA1}"/>
                </a:ext>
              </a:extLst>
            </p:cNvPr>
            <p:cNvSpPr txBox="1"/>
            <p:nvPr/>
          </p:nvSpPr>
          <p:spPr>
            <a:xfrm>
              <a:off x="2655472" y="3454065"/>
              <a:ext cx="219096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>
                  <a:latin typeface="Roboto Black" panose="02000000000000000000" pitchFamily="2" charset="0"/>
                  <a:ea typeface="Roboto Black" panose="02000000000000000000" pitchFamily="2" charset="0"/>
                </a:rPr>
                <a:t>Анастасия Сорокина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5C35012C-819D-4304-8238-6EE51194BEB5}"/>
                </a:ext>
              </a:extLst>
            </p:cNvPr>
            <p:cNvSpPr txBox="1"/>
            <p:nvPr/>
          </p:nvSpPr>
          <p:spPr>
            <a:xfrm>
              <a:off x="2814524" y="3866625"/>
              <a:ext cx="189932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МГУ им. </a:t>
              </a:r>
              <a:r>
                <a:rPr lang="ru-RU" sz="1100" dirty="0" err="1">
                  <a:latin typeface="Roboto" panose="02000000000000000000" pitchFamily="2" charset="0"/>
                  <a:ea typeface="Roboto" panose="02000000000000000000" pitchFamily="2" charset="0"/>
                </a:rPr>
                <a:t>М.В.Ломоносова</a:t>
              </a:r>
              <a:endParaRPr lang="ru-RU" sz="11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B3900460-8B6C-4B70-B675-BAA1E04A74B8}"/>
                </a:ext>
              </a:extLst>
            </p:cNvPr>
            <p:cNvSpPr txBox="1"/>
            <p:nvPr/>
          </p:nvSpPr>
          <p:spPr>
            <a:xfrm>
              <a:off x="2854118" y="4087025"/>
              <a:ext cx="18465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Физический факультет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1C1C7941-C289-4F1D-A35B-F14808894C15}"/>
                </a:ext>
              </a:extLst>
            </p:cNvPr>
            <p:cNvSpPr txBox="1"/>
            <p:nvPr/>
          </p:nvSpPr>
          <p:spPr>
            <a:xfrm>
              <a:off x="2526279" y="4441683"/>
              <a:ext cx="236260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Победа в кейс-чемпионате </a:t>
              </a:r>
              <a:r>
                <a:rPr lang="en-US" sz="1100" dirty="0" err="1">
                  <a:latin typeface="Roboto" panose="02000000000000000000" pitchFamily="2" charset="0"/>
                  <a:ea typeface="Roboto" panose="02000000000000000000" pitchFamily="2" charset="0"/>
                </a:rPr>
                <a:t>Danon</a:t>
              </a:r>
              <a:r>
                <a:rPr lang="ru-RU" sz="1100" dirty="0">
                  <a:latin typeface="Roboto" panose="02000000000000000000" pitchFamily="2" charset="0"/>
                  <a:ea typeface="Roboto" panose="02000000000000000000" pitchFamily="2" charset="0"/>
                </a:rPr>
                <a:t>, стипендиат фонда Владимира Потанина и Интеллект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318FB68E-4C5E-4AF3-B391-9A3958C50F57}"/>
                </a:ext>
              </a:extLst>
            </p:cNvPr>
            <p:cNvSpPr txBox="1"/>
            <p:nvPr/>
          </p:nvSpPr>
          <p:spPr>
            <a:xfrm>
              <a:off x="3062167" y="5435946"/>
              <a:ext cx="13614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+7 (9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10</a:t>
              </a:r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) 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389</a:t>
              </a:r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-6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6</a:t>
              </a:r>
              <a:r>
                <a:rPr lang="ru-RU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-</a:t>
              </a:r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38</a:t>
              </a:r>
              <a:endParaRPr lang="ru-RU" sz="11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646F95E8-6B4A-4A4D-A9A0-5FEC693261F3}"/>
                </a:ext>
              </a:extLst>
            </p:cNvPr>
            <p:cNvSpPr txBox="1"/>
            <p:nvPr/>
          </p:nvSpPr>
          <p:spPr>
            <a:xfrm>
              <a:off x="2590808" y="5257577"/>
              <a:ext cx="236081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anastasiasorokina251@gmail.com</a:t>
              </a:r>
              <a:endParaRPr lang="ru-RU" sz="11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979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Прямоугольник 79">
            <a:extLst>
              <a:ext uri="{FF2B5EF4-FFF2-40B4-BE49-F238E27FC236}">
                <a16:creationId xmlns:a16="http://schemas.microsoft.com/office/drawing/2014/main" id="{ECE796B0-5D16-4860-8354-B5BA1C16C376}"/>
              </a:ext>
            </a:extLst>
          </p:cNvPr>
          <p:cNvSpPr/>
          <p:nvPr/>
        </p:nvSpPr>
        <p:spPr>
          <a:xfrm>
            <a:off x="0" y="-4368"/>
            <a:ext cx="12192000" cy="6862368"/>
          </a:xfrm>
          <a:prstGeom prst="rect">
            <a:avLst/>
          </a:prstGeom>
          <a:gradFill flip="none" rotWithShape="1">
            <a:gsLst>
              <a:gs pos="60000">
                <a:srgbClr val="22C496"/>
              </a:gs>
              <a:gs pos="100000">
                <a:srgbClr val="1893D1"/>
              </a:gs>
              <a:gs pos="0">
                <a:srgbClr val="B2E24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DFA82B70-5EDD-4C3B-A790-1ECBAB4987F6}"/>
              </a:ext>
            </a:extLst>
          </p:cNvPr>
          <p:cNvSpPr/>
          <p:nvPr/>
        </p:nvSpPr>
        <p:spPr>
          <a:xfrm>
            <a:off x="380782" y="253328"/>
            <a:ext cx="11430436" cy="5424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366074-2796-4BC9-86FF-AA7C4BA9ADB1}"/>
              </a:ext>
            </a:extLst>
          </p:cNvPr>
          <p:cNvSpPr txBox="1"/>
          <p:nvPr/>
        </p:nvSpPr>
        <p:spPr>
          <a:xfrm>
            <a:off x="4137584" y="348007"/>
            <a:ext cx="2453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Приложение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20ABA9E-0C0F-4E23-AB9F-628DFD3383E8}"/>
              </a:ext>
            </a:extLst>
          </p:cNvPr>
          <p:cNvGrpSpPr/>
          <p:nvPr/>
        </p:nvGrpSpPr>
        <p:grpSpPr>
          <a:xfrm>
            <a:off x="469900" y="321341"/>
            <a:ext cx="406400" cy="406400"/>
            <a:chOff x="469900" y="321341"/>
            <a:chExt cx="406400" cy="406400"/>
          </a:xfrm>
        </p:grpSpPr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0A889826-4381-4E6C-B4EC-D403C19D83CE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CCECB9-560B-472F-B516-FFAC93CBA5E7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ru-RU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9DD46F1-EEC3-47EE-889D-CF5C1B7EE3F2}"/>
              </a:ext>
            </a:extLst>
          </p:cNvPr>
          <p:cNvGrpSpPr/>
          <p:nvPr/>
        </p:nvGrpSpPr>
        <p:grpSpPr>
          <a:xfrm>
            <a:off x="927536" y="321341"/>
            <a:ext cx="406400" cy="406400"/>
            <a:chOff x="469900" y="321341"/>
            <a:chExt cx="406400" cy="406400"/>
          </a:xfrm>
        </p:grpSpPr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5C13FC1C-1E86-4666-99FE-39E7AD2614D0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680A70-AE0C-4E74-8D59-C78067614D8E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DD86C697-074C-46B5-B7B0-E8510399BBF2}"/>
              </a:ext>
            </a:extLst>
          </p:cNvPr>
          <p:cNvGrpSpPr/>
          <p:nvPr/>
        </p:nvGrpSpPr>
        <p:grpSpPr>
          <a:xfrm>
            <a:off x="1381277" y="321341"/>
            <a:ext cx="406400" cy="406400"/>
            <a:chOff x="469900" y="321341"/>
            <a:chExt cx="406400" cy="406400"/>
          </a:xfrm>
        </p:grpSpPr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6E6145DB-4B31-4E30-8880-6EF909A2E1A7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B6A00D-6CAF-40C1-9802-FE1B568C77B6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3</a:t>
              </a:r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5878A840-B135-42DF-B2A1-DAAC7B16AC66}"/>
              </a:ext>
            </a:extLst>
          </p:cNvPr>
          <p:cNvGrpSpPr/>
          <p:nvPr/>
        </p:nvGrpSpPr>
        <p:grpSpPr>
          <a:xfrm>
            <a:off x="1835018" y="321341"/>
            <a:ext cx="406400" cy="406400"/>
            <a:chOff x="469900" y="321341"/>
            <a:chExt cx="406400" cy="406400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B749EC0B-9A35-4B61-B49F-886BC4CB7882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862442-E8AA-4E9C-A592-518764F4C641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4</a:t>
              </a:r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DE7AE0FE-0BFC-473B-BE01-1C27707B1F93}"/>
              </a:ext>
            </a:extLst>
          </p:cNvPr>
          <p:cNvGrpSpPr/>
          <p:nvPr/>
        </p:nvGrpSpPr>
        <p:grpSpPr>
          <a:xfrm>
            <a:off x="2288759" y="321341"/>
            <a:ext cx="406400" cy="406400"/>
            <a:chOff x="469900" y="321341"/>
            <a:chExt cx="406400" cy="406400"/>
          </a:xfrm>
        </p:grpSpPr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A15112D5-482D-43F6-BD5A-AF3E4FED825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CBBADA2-592E-4E1F-A628-C6667AB6949F}"/>
                </a:ext>
              </a:extLst>
            </p:cNvPr>
            <p:cNvSpPr txBox="1"/>
            <p:nvPr/>
          </p:nvSpPr>
          <p:spPr>
            <a:xfrm>
              <a:off x="5186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5</a:t>
              </a: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7CF94D02-BF86-48FB-8A01-92B7E80DE8D3}"/>
              </a:ext>
            </a:extLst>
          </p:cNvPr>
          <p:cNvGrpSpPr/>
          <p:nvPr/>
        </p:nvGrpSpPr>
        <p:grpSpPr>
          <a:xfrm>
            <a:off x="2744492" y="321341"/>
            <a:ext cx="406400" cy="406400"/>
            <a:chOff x="469900" y="321341"/>
            <a:chExt cx="406400" cy="406400"/>
          </a:xfrm>
        </p:grpSpPr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id="{800DDA0E-1567-49C9-8C3F-8CAC2AC716C5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35B321F-DAA1-4893-B172-46C73F27934A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6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68C59DE-CAA2-44F9-98B1-04906EF4436A}"/>
              </a:ext>
            </a:extLst>
          </p:cNvPr>
          <p:cNvSpPr txBox="1"/>
          <p:nvPr/>
        </p:nvSpPr>
        <p:spPr>
          <a:xfrm>
            <a:off x="11811218" y="6483548"/>
            <a:ext cx="250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9</a:t>
            </a:r>
          </a:p>
        </p:txBody>
      </p:sp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1989F16E-35EB-4199-83CD-63201BB1D7C0}"/>
              </a:ext>
            </a:extLst>
          </p:cNvPr>
          <p:cNvGrpSpPr/>
          <p:nvPr/>
        </p:nvGrpSpPr>
        <p:grpSpPr>
          <a:xfrm>
            <a:off x="3647396" y="323489"/>
            <a:ext cx="406400" cy="406400"/>
            <a:chOff x="469900" y="321341"/>
            <a:chExt cx="406400" cy="406400"/>
          </a:xfrm>
        </p:grpSpPr>
        <p:sp>
          <p:nvSpPr>
            <p:cNvPr id="87" name="Овал 86">
              <a:extLst>
                <a:ext uri="{FF2B5EF4-FFF2-40B4-BE49-F238E27FC236}">
                  <a16:creationId xmlns:a16="http://schemas.microsoft.com/office/drawing/2014/main" id="{B326ACC5-6691-4751-BB8D-32A05E5F13F1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gradFill>
              <a:gsLst>
                <a:gs pos="72000">
                  <a:srgbClr val="22C496"/>
                </a:gs>
                <a:gs pos="100000">
                  <a:srgbClr val="1893D1"/>
                </a:gs>
                <a:gs pos="0">
                  <a:srgbClr val="B2E24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ECA7EFF0-1A7F-4505-9A5A-139C06958472}"/>
                </a:ext>
              </a:extLst>
            </p:cNvPr>
            <p:cNvSpPr txBox="1"/>
            <p:nvPr/>
          </p:nvSpPr>
          <p:spPr>
            <a:xfrm>
              <a:off x="518698" y="34305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8</a:t>
              </a:r>
            </a:p>
          </p:txBody>
        </p:sp>
      </p:grpSp>
      <p:grpSp>
        <p:nvGrpSpPr>
          <p:cNvPr id="89" name="Группа 88">
            <a:extLst>
              <a:ext uri="{FF2B5EF4-FFF2-40B4-BE49-F238E27FC236}">
                <a16:creationId xmlns:a16="http://schemas.microsoft.com/office/drawing/2014/main" id="{7CF94D02-BF86-48FB-8A01-92B7E80DE8D3}"/>
              </a:ext>
            </a:extLst>
          </p:cNvPr>
          <p:cNvGrpSpPr/>
          <p:nvPr/>
        </p:nvGrpSpPr>
        <p:grpSpPr>
          <a:xfrm>
            <a:off x="3190981" y="321341"/>
            <a:ext cx="406400" cy="406400"/>
            <a:chOff x="469900" y="321341"/>
            <a:chExt cx="406400" cy="406400"/>
          </a:xfrm>
        </p:grpSpPr>
        <p:sp>
          <p:nvSpPr>
            <p:cNvPr id="90" name="Овал 89">
              <a:extLst>
                <a:ext uri="{FF2B5EF4-FFF2-40B4-BE49-F238E27FC236}">
                  <a16:creationId xmlns:a16="http://schemas.microsoft.com/office/drawing/2014/main" id="{800DDA0E-1567-49C9-8C3F-8CAC2AC716C5}"/>
                </a:ext>
              </a:extLst>
            </p:cNvPr>
            <p:cNvSpPr/>
            <p:nvPr/>
          </p:nvSpPr>
          <p:spPr>
            <a:xfrm>
              <a:off x="469900" y="321341"/>
              <a:ext cx="406400" cy="406400"/>
            </a:xfrm>
            <a:prstGeom prst="ellipse">
              <a:avLst/>
            </a:prstGeom>
            <a:solidFill>
              <a:srgbClr val="64D27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B35B321F-DAA1-4893-B172-46C73F27934A}"/>
                </a:ext>
              </a:extLst>
            </p:cNvPr>
            <p:cNvSpPr txBox="1"/>
            <p:nvPr/>
          </p:nvSpPr>
          <p:spPr>
            <a:xfrm>
              <a:off x="505998" y="349400"/>
              <a:ext cx="333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7</a:t>
              </a:r>
            </a:p>
          </p:txBody>
        </p:sp>
      </p:grp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" y="1163289"/>
            <a:ext cx="5715809" cy="25097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900" y="3878408"/>
            <a:ext cx="5712795" cy="2605140"/>
          </a:xfrm>
          <a:prstGeom prst="rect">
            <a:avLst/>
          </a:prstGeom>
        </p:spPr>
      </p:pic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C4213A3D-A67F-43FF-BEF0-ED8E038DF68B}"/>
              </a:ext>
            </a:extLst>
          </p:cNvPr>
          <p:cNvGrpSpPr/>
          <p:nvPr/>
        </p:nvGrpSpPr>
        <p:grpSpPr>
          <a:xfrm>
            <a:off x="7347467" y="2077900"/>
            <a:ext cx="3679760" cy="2962649"/>
            <a:chOff x="7624973" y="1239700"/>
            <a:chExt cx="3679760" cy="2962649"/>
          </a:xfrm>
        </p:grpSpPr>
        <p:sp>
          <p:nvSpPr>
            <p:cNvPr id="107" name="Прямоугольник: скругленные углы 42">
              <a:extLst>
                <a:ext uri="{FF2B5EF4-FFF2-40B4-BE49-F238E27FC236}">
                  <a16:creationId xmlns:a16="http://schemas.microsoft.com/office/drawing/2014/main" id="{D8E031C2-8F8A-4D82-9CD4-7DA919D8C3C3}"/>
                </a:ext>
              </a:extLst>
            </p:cNvPr>
            <p:cNvSpPr/>
            <p:nvPr/>
          </p:nvSpPr>
          <p:spPr>
            <a:xfrm>
              <a:off x="7624973" y="1239700"/>
              <a:ext cx="3679760" cy="2962649"/>
            </a:xfrm>
            <a:prstGeom prst="roundRect">
              <a:avLst>
                <a:gd name="adj" fmla="val 8966"/>
              </a:avLst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/>
                <a:t>Мы наблюдаем в январе тренд вверх, а после того как заканчивается адекватная информация о скользящих средних получается резкий </a:t>
              </a:r>
              <a:r>
                <a:rPr lang="ru-RU" dirty="0" err="1"/>
                <a:t>толнчёк</a:t>
              </a:r>
              <a:r>
                <a:rPr lang="ru-RU" dirty="0"/>
                <a:t> вверх</a:t>
              </a:r>
              <a:endParaRPr lang="ru-RU" dirty="0">
                <a:noFill/>
              </a:endParaRPr>
            </a:p>
          </p:txBody>
        </p:sp>
        <p:sp>
          <p:nvSpPr>
            <p:cNvPr id="108" name="Прямоугольник: скругленные углы 43">
              <a:extLst>
                <a:ext uri="{FF2B5EF4-FFF2-40B4-BE49-F238E27FC236}">
                  <a16:creationId xmlns:a16="http://schemas.microsoft.com/office/drawing/2014/main" id="{93A17ED4-CB39-4B54-94C2-BB86B62AF947}"/>
                </a:ext>
              </a:extLst>
            </p:cNvPr>
            <p:cNvSpPr/>
            <p:nvPr/>
          </p:nvSpPr>
          <p:spPr>
            <a:xfrm>
              <a:off x="7715241" y="1297870"/>
              <a:ext cx="3499223" cy="542426"/>
            </a:xfrm>
            <a:prstGeom prst="roundRect">
              <a:avLst>
                <a:gd name="adj" fmla="val 46488"/>
              </a:avLst>
            </a:prstGeom>
            <a:solidFill>
              <a:srgbClr val="64D27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98C07D3-8043-4EE0-8613-912717159096}"/>
                </a:ext>
              </a:extLst>
            </p:cNvPr>
            <p:cNvSpPr txBox="1"/>
            <p:nvPr/>
          </p:nvSpPr>
          <p:spPr>
            <a:xfrm>
              <a:off x="7660582" y="1278820"/>
              <a:ext cx="35443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Использование модели с признаками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EB4C7DA9-E312-41EF-931A-8BA97B732E31}"/>
                </a:ext>
              </a:extLst>
            </p:cNvPr>
            <p:cNvSpPr txBox="1"/>
            <p:nvPr/>
          </p:nvSpPr>
          <p:spPr>
            <a:xfrm>
              <a:off x="7870729" y="2026834"/>
              <a:ext cx="3188246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Roboto Black" panose="02000000000000000000" pitchFamily="2" charset="0"/>
                  <a:ea typeface="Roboto Black" panose="02000000000000000000" pitchFamily="2" charset="0"/>
                </a:rPr>
                <a:t>Мы наблюдаем в январе тренд вверх, а после того как заканчивается адекватная информация о скользящих средних получается резкий толчок вверх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1861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3561</TotalTime>
  <Words>1325</Words>
  <Application>Microsoft Office PowerPoint</Application>
  <PresentationFormat>Широкоэкранный</PresentationFormat>
  <Paragraphs>240</Paragraphs>
  <Slides>12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Wingdings</vt:lpstr>
      <vt:lpstr>Roboto</vt:lpstr>
      <vt:lpstr>Calibri</vt:lpstr>
      <vt:lpstr>Roboto Black</vt:lpstr>
      <vt:lpstr>Roboto Light</vt:lpstr>
      <vt:lpstr>Arial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Руслан Ахметов</dc:creator>
  <cp:lastModifiedBy>Руслан Ахметов</cp:lastModifiedBy>
  <cp:revision>71</cp:revision>
  <dcterms:created xsi:type="dcterms:W3CDTF">2025-03-14T18:45:29Z</dcterms:created>
  <dcterms:modified xsi:type="dcterms:W3CDTF">2025-04-01T18:55:41Z</dcterms:modified>
</cp:coreProperties>
</file>

<file path=docProps/thumbnail.jpeg>
</file>